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4"/>
  </p:notesMasterIdLst>
  <p:handoutMasterIdLst>
    <p:handoutMasterId r:id="rId55"/>
  </p:handoutMasterIdLst>
  <p:sldIdLst>
    <p:sldId id="256" r:id="rId2"/>
    <p:sldId id="297" r:id="rId3"/>
    <p:sldId id="298" r:id="rId4"/>
    <p:sldId id="299" r:id="rId5"/>
    <p:sldId id="276" r:id="rId6"/>
    <p:sldId id="303" r:id="rId7"/>
    <p:sldId id="280" r:id="rId8"/>
    <p:sldId id="287" r:id="rId9"/>
    <p:sldId id="307" r:id="rId10"/>
    <p:sldId id="308" r:id="rId11"/>
    <p:sldId id="318" r:id="rId12"/>
    <p:sldId id="285" r:id="rId13"/>
    <p:sldId id="309" r:id="rId14"/>
    <p:sldId id="314" r:id="rId15"/>
    <p:sldId id="315" r:id="rId16"/>
    <p:sldId id="311" r:id="rId17"/>
    <p:sldId id="312" r:id="rId18"/>
    <p:sldId id="313" r:id="rId19"/>
    <p:sldId id="321" r:id="rId20"/>
    <p:sldId id="316" r:id="rId21"/>
    <p:sldId id="319" r:id="rId22"/>
    <p:sldId id="317" r:id="rId23"/>
    <p:sldId id="278" r:id="rId24"/>
    <p:sldId id="305" r:id="rId25"/>
    <p:sldId id="306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A5DD89"/>
    <a:srgbClr val="92DE88"/>
    <a:srgbClr val="99CC00"/>
    <a:srgbClr val="BCE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data.admin.state.mn.us\admindept\gda\home\ccialek\DNR\2011%20South%20MN%20Orthoimagery\Statewide%20Ortho%20Program%20Budget%20by%20Sec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data\admindept\gda\GDA%20Administration\Operational%20Plans\LMIC\WMS%20Image%20Server%20Activity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Imagery Cost ($/sq-mile)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44450">
                <a:solidFill>
                  <a:schemeClr val="bg1">
                    <a:lumMod val="95000"/>
                  </a:schemeClr>
                </a:solidFill>
              </a:ln>
            </c:spPr>
            <c:trendlineType val="exp"/>
            <c:forward val="0.25"/>
            <c:backward val="0.25"/>
          </c:trendline>
          <c:xVal>
            <c:numRef>
              <c:f>Sheet1!$A$2:$A$4</c:f>
              <c:numCache>
                <c:formatCode>General</c:formatCode>
                <c:ptCount val="3"/>
                <c:pt idx="0">
                  <c:v>1.5833333333333333</c:v>
                </c:pt>
                <c:pt idx="1">
                  <c:v>1</c:v>
                </c:pt>
                <c:pt idx="2">
                  <c:v>0.5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48</c:v>
                </c:pt>
                <c:pt idx="2">
                  <c:v>130</c:v>
                </c:pt>
              </c:numCache>
            </c:numRef>
          </c:yVal>
        </c:ser>
        <c:axId val="82276736"/>
        <c:axId val="82608896"/>
      </c:scatterChart>
      <c:valAx>
        <c:axId val="82276736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Ground Sample Distance (ft)</a:t>
                </a:r>
              </a:p>
            </c:rich>
          </c:tx>
          <c:layout/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2608896"/>
        <c:crosses val="autoZero"/>
        <c:crossBetween val="midCat"/>
      </c:valAx>
      <c:valAx>
        <c:axId val="8260889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Imagery Cost ($/sq-mile)</a:t>
                </a:r>
              </a:p>
            </c:rich>
          </c:tx>
          <c:layout/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227673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'Partner Contrbutions by Class'!$C$1:$G$1</c:f>
              <c:strCache>
                <c:ptCount val="1"/>
                <c:pt idx="0">
                  <c:v>PROGRAM FUNDS OTHER STATE FEDERAL REGIONAL COUNTY</c:v>
                </c:pt>
              </c:strCache>
            </c:strRef>
          </c:tx>
          <c:dLbls>
            <c:dLbl>
              <c:idx val="0"/>
              <c:layout>
                <c:manualLayout>
                  <c:x val="-0.12505041557305338"/>
                  <c:y val="-9.882545931758597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'Partner Contrbutions by Class'!$C$1:$G$1</c:f>
              <c:strCache>
                <c:ptCount val="5"/>
                <c:pt idx="0">
                  <c:v>PROGRAM FUNDS</c:v>
                </c:pt>
                <c:pt idx="1">
                  <c:v>OTHER STATE</c:v>
                </c:pt>
                <c:pt idx="2">
                  <c:v>FEDERAL</c:v>
                </c:pt>
                <c:pt idx="3">
                  <c:v>REGIONAL</c:v>
                </c:pt>
                <c:pt idx="4">
                  <c:v>COUNTY</c:v>
                </c:pt>
              </c:strCache>
            </c:strRef>
          </c:cat>
          <c:val>
            <c:numRef>
              <c:f>'Partner Contrbutions by Class'!$C$6:$G$6</c:f>
              <c:numCache>
                <c:formatCode>_("$"* #,##0_);_("$"* \(#,##0\);_("$"* "-"_);_(@_)</c:formatCode>
                <c:ptCount val="5"/>
                <c:pt idx="0">
                  <c:v>640015</c:v>
                </c:pt>
                <c:pt idx="1">
                  <c:v>111373</c:v>
                </c:pt>
                <c:pt idx="2">
                  <c:v>124227</c:v>
                </c:pt>
                <c:pt idx="3">
                  <c:v>74500</c:v>
                </c:pt>
                <c:pt idx="4">
                  <c:v>137899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993489784365265"/>
          <c:y val="0.20960673665791774"/>
          <c:w val="0.29458931604137717"/>
          <c:h val="0.5378038140413098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Ortho Imagery Access Requests</a:t>
            </a:r>
          </a:p>
        </c:rich>
      </c:tx>
      <c:layout>
        <c:manualLayout>
          <c:xMode val="edge"/>
          <c:yMode val="edge"/>
          <c:x val="0.17470822397200378"/>
          <c:y val="2.777777777777787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Leaf-off Ortho Imagery Access Requests</c:v>
          </c:tx>
          <c:spPr>
            <a:solidFill>
              <a:srgbClr val="006600"/>
            </a:solidFill>
          </c:spPr>
          <c:cat>
            <c:strRef>
              <c:f>'Leaf-off Orthos'!$A$2:$P$2</c:f>
              <c:strCache>
                <c:ptCount val="16"/>
                <c:pt idx="0">
                  <c:v>N</c:v>
                </c:pt>
                <c:pt idx="1">
                  <c:v>D</c:v>
                </c:pt>
                <c:pt idx="2">
                  <c:v>J</c:v>
                </c:pt>
                <c:pt idx="3">
                  <c:v>F</c:v>
                </c:pt>
                <c:pt idx="4">
                  <c:v>M</c:v>
                </c:pt>
                <c:pt idx="5">
                  <c:v>A</c:v>
                </c:pt>
                <c:pt idx="6">
                  <c:v>M</c:v>
                </c:pt>
                <c:pt idx="7">
                  <c:v>J</c:v>
                </c:pt>
                <c:pt idx="8">
                  <c:v>J</c:v>
                </c:pt>
                <c:pt idx="9">
                  <c:v>A</c:v>
                </c:pt>
                <c:pt idx="10">
                  <c:v>S</c:v>
                </c:pt>
                <c:pt idx="11">
                  <c:v>O</c:v>
                </c:pt>
                <c:pt idx="12">
                  <c:v>N</c:v>
                </c:pt>
                <c:pt idx="13">
                  <c:v>D</c:v>
                </c:pt>
                <c:pt idx="14">
                  <c:v>J</c:v>
                </c:pt>
                <c:pt idx="15">
                  <c:v>F</c:v>
                </c:pt>
              </c:strCache>
            </c:strRef>
          </c:cat>
          <c:val>
            <c:numRef>
              <c:f>'Leaf-off Orthos'!$A$19:$P$19</c:f>
              <c:numCache>
                <c:formatCode>#,##0</c:formatCode>
                <c:ptCount val="16"/>
                <c:pt idx="0">
                  <c:v>4710</c:v>
                </c:pt>
                <c:pt idx="1">
                  <c:v>327885</c:v>
                </c:pt>
                <c:pt idx="2">
                  <c:v>421393</c:v>
                </c:pt>
                <c:pt idx="3">
                  <c:v>425789</c:v>
                </c:pt>
                <c:pt idx="4">
                  <c:v>606841</c:v>
                </c:pt>
                <c:pt idx="5">
                  <c:v>687163</c:v>
                </c:pt>
                <c:pt idx="6">
                  <c:v>638840</c:v>
                </c:pt>
                <c:pt idx="7">
                  <c:v>692699</c:v>
                </c:pt>
                <c:pt idx="8">
                  <c:v>304302</c:v>
                </c:pt>
                <c:pt idx="9">
                  <c:v>643380</c:v>
                </c:pt>
                <c:pt idx="10">
                  <c:v>933165</c:v>
                </c:pt>
                <c:pt idx="11">
                  <c:v>809691</c:v>
                </c:pt>
                <c:pt idx="12">
                  <c:v>793375</c:v>
                </c:pt>
                <c:pt idx="13">
                  <c:v>744737</c:v>
                </c:pt>
                <c:pt idx="14">
                  <c:v>1135361</c:v>
                </c:pt>
                <c:pt idx="15">
                  <c:v>1657423</c:v>
                </c:pt>
              </c:numCache>
            </c:numRef>
          </c:val>
        </c:ser>
        <c:axId val="117922048"/>
        <c:axId val="119771136"/>
      </c:barChart>
      <c:catAx>
        <c:axId val="117922048"/>
        <c:scaling>
          <c:orientation val="minMax"/>
        </c:scaling>
        <c:axPos val="b"/>
        <c:tickLblPos val="nextTo"/>
        <c:crossAx val="119771136"/>
        <c:crosses val="autoZero"/>
        <c:auto val="1"/>
        <c:lblAlgn val="ctr"/>
        <c:lblOffset val="100"/>
      </c:catAx>
      <c:valAx>
        <c:axId val="119771136"/>
        <c:scaling>
          <c:orientation val="minMax"/>
        </c:scaling>
        <c:axPos val="l"/>
        <c:majorGridlines/>
        <c:numFmt formatCode="#,##0" sourceLinked="1"/>
        <c:tickLblPos val="nextTo"/>
        <c:crossAx val="117922048"/>
        <c:crosses val="autoZero"/>
        <c:crossBetween val="between"/>
      </c:valAx>
    </c:plotArea>
    <c:plotVisOnly val="1"/>
  </c:chart>
  <c:spPr>
    <a:solidFill>
      <a:schemeClr val="accent3">
        <a:lumMod val="40000"/>
        <a:lumOff val="60000"/>
      </a:scheme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3E25152-9269-4D69-B17C-8374E9A8C33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895B47C-F75D-4729-AB07-0DC6E6DBA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D9E94AB-DC3C-4C15-B5E3-7DDF6A5A7AE8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9D00D31-C637-4204-9464-0E347466D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0D31-C637-4204-9464-0E347466D7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0D31-C637-4204-9464-0E347466D7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0D31-C637-4204-9464-0E347466D77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0D31-C637-4204-9464-0E347466D7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02540-7434-4F4A-9A7A-C560C6D0984B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>
                <a:defRPr/>
              </a:pPr>
              <a:endParaRPr lang="en-US" sz="18200" b="1"/>
            </a:p>
          </p:txBody>
        </p:sp>
        <p:pic>
          <p:nvPicPr>
            <p:cNvPr id="7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28600" y="56388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8458200" y="56388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00" b="1">
                <a:latin typeface="+mn-lt"/>
              </a:endParaRPr>
            </a:p>
          </p:txBody>
        </p:sp>
        <p:pic>
          <p:nvPicPr>
            <p:cNvPr id="12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28600" y="3829050"/>
              <a:ext cx="713882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4" descr="C:\Documents and Settings\stkloibe\Local Settings\Temporary Internet Files\Content.IE5\S52413KM\MCAN04108_0000[1].wmf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81950" y="388620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DCCD-4AEB-4EDA-8E09-56F2E7889CBA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1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71F1-BEAE-419B-BB14-C258308B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833F-B36C-4401-B75C-5C743F5F2897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4A25-7A3E-4E50-8D53-EDCD8B191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AF7D-D1F0-4B72-9CA4-2E50AA709044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FEFC-7C34-4374-BFE7-DFC9E526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6F5E-1E79-4D97-979A-BCB63B5B6AD1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5C2D-AF5F-44CD-AD29-B2D0DF62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7B77-87EF-4877-AA82-431851F57F8C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7667-EE1A-4738-B259-A91DA9AB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6BDA-0DC9-4E1D-A029-9C5463A2BF3A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15F8-570F-46E6-BC2F-E293B2CC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AF9D-604D-4DB8-8A83-A858B755EEC5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3A93-73D7-4CC2-A075-81B8670D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1DA0-53AC-441D-A4C1-13606CC6C7A6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0C63-EFB5-48AB-918B-247A12369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90BE-0D3E-45B2-87A9-7DD1889F2659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FA0F-E067-4EE4-8C73-7CDB3753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>
                <a:defRPr/>
              </a:pPr>
              <a:endParaRPr lang="en-US" sz="18200" b="1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25E230-162C-446B-A30F-2DDE025A997B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6B1356-AB16-4B42-8F6B-D76CE63D3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MCj04135260000[1]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8600" y="56388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Cj04135260000[1]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458200" y="56388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00" b="1">
                <a:latin typeface="+mn-lt"/>
              </a:endParaRPr>
            </a:p>
          </p:txBody>
        </p:sp>
        <p:pic>
          <p:nvPicPr>
            <p:cNvPr id="1038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6516" y="58674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5" name="Picture 4" descr="C:\Documents and Settings\stkloibe\Local Settings\Temporary Internet Files\Content.IE5\S52413KM\MCAN04108_0000[1].wmf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458200" y="5943600"/>
            <a:ext cx="62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558925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Partnership Program for Spring Leaf-Off Imagery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14463" y="3349625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April 3, </a:t>
            </a:r>
            <a:r>
              <a:rPr lang="en-US" dirty="0" smtClean="0"/>
              <a:t>2012</a:t>
            </a:r>
          </a:p>
        </p:txBody>
      </p:sp>
      <p:pic>
        <p:nvPicPr>
          <p:cNvPr id="3076" name="Picture 4" descr="C:\Documents and Settings\stkloibe\Desktop\ENRTF logo_w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70353" y="5389563"/>
            <a:ext cx="14239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nr_logo_color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8758" y="540357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7735" y="5382042"/>
            <a:ext cx="72438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9523" y="5402125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GSD Do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accurately resolve, or identify, specific features from an image is a function of many variables</a:t>
            </a:r>
          </a:p>
          <a:p>
            <a:pPr lvl="1"/>
            <a:r>
              <a:rPr lang="en-US" dirty="0" smtClean="0"/>
              <a:t>Size of the feature</a:t>
            </a:r>
          </a:p>
          <a:p>
            <a:pPr lvl="1"/>
            <a:r>
              <a:rPr lang="en-US" dirty="0" smtClean="0"/>
              <a:t>Ground sample distance</a:t>
            </a:r>
          </a:p>
          <a:p>
            <a:pPr lvl="1"/>
            <a:r>
              <a:rPr lang="en-US" dirty="0" smtClean="0"/>
              <a:t>Contrast with background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46651" y="271230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GSD Do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Aronoff</a:t>
            </a:r>
            <a:r>
              <a:rPr lang="en-US" dirty="0" smtClean="0"/>
              <a:t> (2005) – Assumes user can see a feature as small as 1/300</a:t>
            </a:r>
            <a:r>
              <a:rPr lang="en-US" baseline="30000" dirty="0" smtClean="0"/>
              <a:t>th</a:t>
            </a:r>
            <a:r>
              <a:rPr lang="en-US" dirty="0" smtClean="0"/>
              <a:t> of an inch</a:t>
            </a:r>
          </a:p>
          <a:p>
            <a:pPr lvl="1"/>
            <a:r>
              <a:rPr lang="en-US" dirty="0" smtClean="0"/>
              <a:t>GSD(meters) x 12000 = scale denominator</a:t>
            </a:r>
          </a:p>
          <a:p>
            <a:r>
              <a:rPr lang="en-US" dirty="0" smtClean="0"/>
              <a:t>Kloiber – Assumes user needs at least three pixels for a 1280 x 1024 screen (19-inch diag.)</a:t>
            </a:r>
          </a:p>
          <a:p>
            <a:pPr lvl="1"/>
            <a:r>
              <a:rPr lang="en-US" dirty="0" smtClean="0"/>
              <a:t>GSD(meters) x 10000 = scale denominator</a:t>
            </a:r>
          </a:p>
          <a:p>
            <a:r>
              <a:rPr lang="en-US" dirty="0" smtClean="0"/>
              <a:t>Both of these are rather conservative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GSD Comparison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1-meter vs. 0.5-meter</a:t>
            </a:r>
            <a:endParaRPr lang="en-US" dirty="0"/>
          </a:p>
        </p:txBody>
      </p:sp>
      <p:pic>
        <p:nvPicPr>
          <p:cNvPr id="4" name="Picture 3" descr="one_meter_30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62100"/>
            <a:ext cx="4857750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half_meter_30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95775" y="2386012"/>
            <a:ext cx="4848225" cy="3629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86224" y="1133475"/>
            <a:ext cx="107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1:3000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1666" y="522953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1-meter GSD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567" y="193388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0.5-meter GSD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GSD Comparison</a:t>
            </a:r>
          </a:p>
        </p:txBody>
      </p:sp>
      <p:pic>
        <p:nvPicPr>
          <p:cNvPr id="3" name="Picture 2" descr="half_meter_20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9062" y="1590675"/>
            <a:ext cx="4524375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one_foot_20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86275" y="2728912"/>
            <a:ext cx="45148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33850" y="113347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1:2000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0.5-meter vs. 1-foot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6441" y="455326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0.5-meter GSD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8142" y="238156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GSD Comparison</a:t>
            </a:r>
          </a:p>
        </p:txBody>
      </p:sp>
      <p:pic>
        <p:nvPicPr>
          <p:cNvPr id="3" name="Picture 2" descr="half_meter_12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9062" y="1528762"/>
            <a:ext cx="450532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one_foot_12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1037" y="2790825"/>
            <a:ext cx="4524375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33850" y="113347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1:1200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0.5-meter vs. 1-foot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6441" y="455326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0.5-meter GSD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8142" y="238156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GSD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3850" y="1133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1:600</a:t>
            </a:r>
            <a:endParaRPr lang="en-US" dirty="0"/>
          </a:p>
        </p:txBody>
      </p:sp>
      <p:pic>
        <p:nvPicPr>
          <p:cNvPr id="6" name="Picture 5" descr="half_meter_6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537" y="1524000"/>
            <a:ext cx="4524375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one_foot_6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86275" y="2805112"/>
            <a:ext cx="4514850" cy="2981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0.5-meter vs. 1-foot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6441" y="455326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0.5-meter GSD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8142" y="238156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155"/>
            <a:ext cx="8229600" cy="733647"/>
          </a:xfrm>
        </p:spPr>
        <p:txBody>
          <a:bodyPr/>
          <a:lstStyle/>
          <a:p>
            <a:r>
              <a:rPr lang="en-US" dirty="0" smtClean="0"/>
              <a:t>GSD Comparison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5041" y="156241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86242" y="156241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6-inch GSD</a:t>
            </a:r>
            <a:endParaRPr lang="en-US" dirty="0"/>
          </a:p>
        </p:txBody>
      </p:sp>
      <p:pic>
        <p:nvPicPr>
          <p:cNvPr id="32" name="Picture 31" descr="six_inch_12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00575" y="2019633"/>
            <a:ext cx="4352925" cy="2809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twelve_inch_12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" y="2029158"/>
            <a:ext cx="4362450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4133850" y="113347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1:1200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1-foot vs. 6-inch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155"/>
            <a:ext cx="8229600" cy="733647"/>
          </a:xfrm>
        </p:spPr>
        <p:txBody>
          <a:bodyPr/>
          <a:lstStyle/>
          <a:p>
            <a:r>
              <a:rPr lang="en-US" dirty="0" smtClean="0"/>
              <a:t>GSD Comparison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4091" y="171359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1492" y="169698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6-inch GSD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50" y="1133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1:600</a:t>
            </a:r>
            <a:endParaRPr lang="en-US" dirty="0"/>
          </a:p>
        </p:txBody>
      </p:sp>
      <p:pic>
        <p:nvPicPr>
          <p:cNvPr id="8" name="Picture 7" descr="six_inch_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19625" y="2138362"/>
            <a:ext cx="4362450" cy="2809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twelve_inch_6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75" y="2147887"/>
            <a:ext cx="4352925" cy="2809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1-foot vs. 6-inch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155"/>
            <a:ext cx="8229600" cy="733647"/>
          </a:xfrm>
        </p:spPr>
        <p:txBody>
          <a:bodyPr/>
          <a:lstStyle/>
          <a:p>
            <a:r>
              <a:rPr lang="en-US" dirty="0" smtClean="0"/>
              <a:t>GSD Comparison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3141" y="168501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9117" y="164935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6-inch GSD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50" y="1133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1:300</a:t>
            </a:r>
            <a:endParaRPr lang="en-US" dirty="0"/>
          </a:p>
        </p:txBody>
      </p:sp>
      <p:pic>
        <p:nvPicPr>
          <p:cNvPr id="10" name="Picture 9" descr="six_inch_3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38675" y="2109787"/>
            <a:ext cx="4362450" cy="2790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twelve_inch_3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162" y="2119312"/>
            <a:ext cx="4371975" cy="2809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1-foot vs. 6-inch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155"/>
            <a:ext cx="8229600" cy="733647"/>
          </a:xfrm>
        </p:spPr>
        <p:txBody>
          <a:bodyPr/>
          <a:lstStyle/>
          <a:p>
            <a:r>
              <a:rPr lang="en-US" dirty="0" smtClean="0"/>
              <a:t>GSD Comparison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4091" y="171359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1492" y="169698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6-inch GSD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50" y="1133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1:600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2824" y="6334125"/>
            <a:ext cx="238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1-foot vs. 6-inch</a:t>
            </a:r>
            <a:endParaRPr lang="en-US" dirty="0"/>
          </a:p>
        </p:txBody>
      </p:sp>
      <p:pic>
        <p:nvPicPr>
          <p:cNvPr id="11" name="Picture 10" descr="eagan_cir_one_foot_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0987" y="2076450"/>
            <a:ext cx="4219575" cy="4000500"/>
          </a:xfrm>
          <a:prstGeom prst="rect">
            <a:avLst/>
          </a:prstGeom>
        </p:spPr>
      </p:pic>
      <p:pic>
        <p:nvPicPr>
          <p:cNvPr id="12" name="Picture 11" descr="eagan_cir_half_foot_6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38675" y="2057400"/>
            <a:ext cx="4229100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Today’s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Introductions and Overview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Project Specifications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Acquisition Region(s)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Control Targets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Project Status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Partnership Opportunities &amp; Schedule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GSD = 0.5-meter </a:t>
            </a:r>
            <a:br>
              <a:rPr lang="en-US" dirty="0" smtClean="0"/>
            </a:br>
            <a:r>
              <a:rPr lang="en-US" dirty="0" smtClean="0"/>
              <a:t>What Can You See?</a:t>
            </a:r>
            <a:endParaRPr lang="en-US" dirty="0"/>
          </a:p>
        </p:txBody>
      </p:sp>
      <p:pic>
        <p:nvPicPr>
          <p:cNvPr id="10" name="Content Placeholder 9" descr="halfmeter_1800_swans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50656" y="1600200"/>
            <a:ext cx="3851687" cy="4525963"/>
          </a:xfrm>
        </p:spPr>
      </p:pic>
      <p:pic>
        <p:nvPicPr>
          <p:cNvPr id="11" name="Content Placeholder 10" descr="pattern_drain_tile2_spring_201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29167" y="1608748"/>
            <a:ext cx="3550480" cy="448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GSD = 0.5-meter </a:t>
            </a:r>
            <a:br>
              <a:rPr lang="en-US" dirty="0" smtClean="0"/>
            </a:br>
            <a:r>
              <a:rPr lang="en-US" dirty="0" smtClean="0"/>
              <a:t>What Can You See?</a:t>
            </a:r>
            <a:endParaRPr lang="en-US" dirty="0"/>
          </a:p>
        </p:txBody>
      </p:sp>
      <p:pic>
        <p:nvPicPr>
          <p:cNvPr id="8" name="Content Placeholder 7" descr="powerline_half_meter_ci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62980" y="1600200"/>
            <a:ext cx="60180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Bing?</a:t>
            </a:r>
            <a:endParaRPr lang="en-US" dirty="0"/>
          </a:p>
        </p:txBody>
      </p:sp>
      <p:pic>
        <p:nvPicPr>
          <p:cNvPr id="5" name="Content Placeholder 4" descr="one_foot_1200_spring_ci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711949"/>
            <a:ext cx="4038600" cy="4302465"/>
          </a:xfrm>
        </p:spPr>
      </p:pic>
      <p:pic>
        <p:nvPicPr>
          <p:cNvPr id="6" name="Content Placeholder 5" descr="one_foot_1200_bin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719504"/>
            <a:ext cx="4038600" cy="4287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– Positional Accuracy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360" y="1743074"/>
          <a:ext cx="5712827" cy="2860378"/>
        </p:xfrm>
        <a:graphic>
          <a:graphicData uri="http://schemas.openxmlformats.org/drawingml/2006/table">
            <a:tbl>
              <a:tblPr/>
              <a:tblGrid>
                <a:gridCol w="2037834"/>
                <a:gridCol w="2037834"/>
                <a:gridCol w="1637159"/>
              </a:tblGrid>
              <a:tr h="983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Ground Sample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Approx.</a:t>
                      </a:r>
                      <a:b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Map Scale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ASPRS Accuracy 95% (NSSDA) (ft)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0.15 m (6-inch)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1:1500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3.06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m (1-ft)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1:3000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6.12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0.50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1:5000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. 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1.00 m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1:10000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20.1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1352" y="5170520"/>
            <a:ext cx="313900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Tested 95% Accuracy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Northeast 2009 = ±11.5 ft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East-Central 2010 = ±4.40 ft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South 2011 = ±4.65 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4526" y="4619625"/>
            <a:ext cx="468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1) Assumes you need at least three pixels to define feature edge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ip_central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3950" y="1364543"/>
            <a:ext cx="7663661" cy="512064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Acquisition - 2013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827853" y="1547862"/>
            <a:ext cx="1992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14.2 </a:t>
            </a:r>
            <a:r>
              <a:rPr lang="en-US" dirty="0"/>
              <a:t>Million 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ip_nw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8773" y="1128702"/>
            <a:ext cx="6271973" cy="557784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Northwest Acquisition – (2014?)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274970" y="1590387"/>
            <a:ext cx="1992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10.5 </a:t>
            </a:r>
            <a:r>
              <a:rPr lang="en-US" dirty="0"/>
              <a:t>Million 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 FSA Target Inventory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 l="14874" t="22098" r="13356" b="10905"/>
          <a:stretch>
            <a:fillRect/>
          </a:stretch>
        </p:blipFill>
        <p:spPr bwMode="auto">
          <a:xfrm>
            <a:off x="0" y="140970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DNR\2013 Central MN Orthoimagery\Bemidji Meeting\northwest.jpg"/>
          <p:cNvPicPr>
            <a:picLocks noChangeAspect="1" noChangeArrowheads="1"/>
          </p:cNvPicPr>
          <p:nvPr/>
        </p:nvPicPr>
        <p:blipFill>
          <a:blip r:embed="rId2" cstate="print"/>
          <a:srcRect l="11913" t="11916" r="21426" b="9898"/>
          <a:stretch>
            <a:fillRect/>
          </a:stretch>
        </p:blipFill>
        <p:spPr bwMode="auto">
          <a:xfrm>
            <a:off x="2108200" y="0"/>
            <a:ext cx="4518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Target Requirements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2413" y="1639888"/>
            <a:ext cx="6069012" cy="4525962"/>
          </a:xfrm>
        </p:spPr>
        <p:txBody>
          <a:bodyPr/>
          <a:lstStyle/>
          <a:p>
            <a:r>
              <a:rPr lang="en-US" smtClean="0"/>
              <a:t>Two ways to capture target data</a:t>
            </a:r>
          </a:p>
          <a:p>
            <a:endParaRPr lang="en-US" smtClean="0"/>
          </a:p>
          <a:p>
            <a:r>
              <a:rPr lang="en-US" smtClean="0"/>
              <a:t>Targets (2008)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Physical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Leg Template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76388"/>
            <a:ext cx="9145588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Steve Kloiber </a:t>
            </a:r>
            <a:r>
              <a:rPr lang="en-US" dirty="0" smtClean="0"/>
              <a:t>– </a:t>
            </a:r>
            <a:r>
              <a:rPr lang="en-US" dirty="0" err="1" smtClean="0"/>
              <a:t>MnDNR</a:t>
            </a:r>
            <a:endParaRPr lang="en-US" dirty="0" smtClean="0"/>
          </a:p>
          <a:p>
            <a:pPr lvl="1"/>
            <a:r>
              <a:rPr lang="en-US" dirty="0" smtClean="0"/>
              <a:t>Primary funding partner; technical guidance</a:t>
            </a:r>
          </a:p>
          <a:p>
            <a:r>
              <a:rPr lang="en-US" b="1" dirty="0" smtClean="0"/>
              <a:t>Chris Cialek </a:t>
            </a:r>
            <a:r>
              <a:rPr lang="en-US" dirty="0" smtClean="0"/>
              <a:t>– MnGeo</a:t>
            </a:r>
          </a:p>
          <a:p>
            <a:pPr lvl="1"/>
            <a:r>
              <a:rPr lang="en-US" dirty="0" smtClean="0"/>
              <a:t>Project management, coordination, contracting</a:t>
            </a:r>
          </a:p>
          <a:p>
            <a:r>
              <a:rPr lang="en-US" b="1" dirty="0" smtClean="0"/>
              <a:t>Pete Jenkins </a:t>
            </a:r>
            <a:r>
              <a:rPr lang="en-US" dirty="0" smtClean="0"/>
              <a:t>– </a:t>
            </a:r>
            <a:r>
              <a:rPr lang="en-US" dirty="0" err="1" smtClean="0"/>
              <a:t>MnDOT</a:t>
            </a:r>
            <a:endParaRPr lang="en-US" dirty="0" smtClean="0"/>
          </a:p>
          <a:p>
            <a:pPr lvl="1"/>
            <a:r>
              <a:rPr lang="en-US" dirty="0" smtClean="0"/>
              <a:t>Control target coordination; technical guidance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Completed Target</a:t>
            </a:r>
          </a:p>
        </p:txBody>
      </p:sp>
      <p:pic>
        <p:nvPicPr>
          <p:cNvPr id="7171" name="Picture 7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77" b="12663"/>
          <a:stretch>
            <a:fillRect/>
          </a:stretch>
        </p:blipFill>
        <p:spPr>
          <a:xfrm>
            <a:off x="0" y="1119188"/>
            <a:ext cx="9144000" cy="5738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64" t="26747" r="31955" b="7417"/>
          <a:stretch>
            <a:fillRect/>
          </a:stretch>
        </p:blipFill>
        <p:spPr>
          <a:xfrm>
            <a:off x="4824413" y="1227138"/>
            <a:ext cx="4319587" cy="5630862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0" y="1703388"/>
            <a:ext cx="48879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2008 FSA Observation Sheet</a:t>
            </a:r>
          </a:p>
          <a:p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Use the same form</a:t>
            </a:r>
          </a:p>
          <a:p>
            <a:pPr>
              <a:buFont typeface="Arial" charset="0"/>
              <a:buChar char="•"/>
            </a:pPr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Pictures are necessary</a:t>
            </a:r>
          </a:p>
          <a:p>
            <a:pPr>
              <a:buFont typeface="Arial" charset="0"/>
              <a:buChar char="•"/>
            </a:pPr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Will share data with FSA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Needed?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Existing targets need to be re-painted</a:t>
            </a:r>
          </a:p>
          <a:p>
            <a:endParaRPr lang="en-US" smtClean="0"/>
          </a:p>
          <a:p>
            <a:r>
              <a:rPr lang="en-US" smtClean="0"/>
              <a:t>New targets for counties with low numbers</a:t>
            </a:r>
          </a:p>
          <a:p>
            <a:endParaRPr lang="en-US" smtClean="0"/>
          </a:p>
          <a:p>
            <a:r>
              <a:rPr lang="en-US" smtClean="0"/>
              <a:t>Follow up with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Spring Leaf-Off Imagery for Minnesota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4850" y="1876426"/>
            <a:ext cx="3524250" cy="2962274"/>
          </a:xfr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b="1" dirty="0" smtClean="0"/>
              <a:t>THANK YOU FOR ATTENDING  </a:t>
            </a:r>
          </a:p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dirty="0" smtClean="0"/>
              <a:t>Q &amp; 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127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32038"/>
            <a:ext cx="4038600" cy="3802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steve.kloiber@state.mn.us</a:t>
            </a:r>
          </a:p>
          <a:p>
            <a:pPr>
              <a:buFont typeface="Arial" charset="0"/>
              <a:buNone/>
            </a:pPr>
            <a:r>
              <a:rPr lang="en-US" sz="2400" smtClean="0"/>
              <a:t>651.259.5164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z="2400" smtClean="0"/>
              <a:t>chris.cialek@state.mn.us</a:t>
            </a:r>
          </a:p>
          <a:p>
            <a:pPr>
              <a:buFont typeface="Arial" charset="0"/>
              <a:buNone/>
            </a:pPr>
            <a:r>
              <a:rPr lang="en-US" sz="2400" smtClean="0"/>
              <a:t>651.201.2481</a:t>
            </a:r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 typeface="Arial" charset="0"/>
              <a:buNone/>
            </a:pPr>
            <a:r>
              <a:rPr lang="en-US" sz="2400" smtClean="0"/>
              <a:t>peter.jenkins@state.mn.us</a:t>
            </a:r>
          </a:p>
          <a:p>
            <a:pPr>
              <a:buFont typeface="Arial" charset="0"/>
              <a:buNone/>
            </a:pPr>
            <a:r>
              <a:rPr lang="en-US" sz="2400" smtClean="0"/>
              <a:t>651.366.3457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SAIP Partnership Opportunities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8229600" cy="4525963"/>
          </a:xfrm>
        </p:spPr>
        <p:txBody>
          <a:bodyPr/>
          <a:lstStyle/>
          <a:p>
            <a:r>
              <a:rPr lang="en-US" cap="all" dirty="0" smtClean="0"/>
              <a:t>Standard Statewide coverage:</a:t>
            </a:r>
          </a:p>
          <a:p>
            <a:pPr lvl="1"/>
            <a:r>
              <a:rPr lang="en-US" dirty="0" smtClean="0"/>
              <a:t>½ meter (1.6 feet)</a:t>
            </a:r>
          </a:p>
          <a:p>
            <a:pPr lvl="1"/>
            <a:r>
              <a:rPr lang="en-US" dirty="0" smtClean="0"/>
              <a:t>Four band; leaf off</a:t>
            </a:r>
          </a:p>
          <a:p>
            <a:pPr lvl="1"/>
            <a:r>
              <a:rPr lang="en-US" dirty="0" smtClean="0"/>
              <a:t>Stereo and </a:t>
            </a:r>
            <a:r>
              <a:rPr lang="en-US" dirty="0" err="1" smtClean="0"/>
              <a:t>ortho</a:t>
            </a:r>
            <a:r>
              <a:rPr lang="en-US" dirty="0" smtClean="0"/>
              <a:t> </a:t>
            </a:r>
            <a:r>
              <a:rPr lang="en-US" sz="2400" dirty="0" smtClean="0"/>
              <a:t>(no provision for oblique at this time)</a:t>
            </a:r>
            <a:endParaRPr lang="en-US" dirty="0" smtClean="0"/>
          </a:p>
          <a:p>
            <a:r>
              <a:rPr lang="en-US" cap="all" dirty="0" smtClean="0"/>
              <a:t>Buy-ups offer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Increased resolution/detail</a:t>
            </a:r>
          </a:p>
          <a:p>
            <a:pPr lvl="1"/>
            <a:r>
              <a:rPr lang="en-US" dirty="0" smtClean="0"/>
              <a:t>Improved accuracy</a:t>
            </a:r>
          </a:p>
          <a:p>
            <a:pPr lvl="1"/>
            <a:r>
              <a:rPr lang="en-US" dirty="0" smtClean="0"/>
              <a:t>Complete specific area of interest</a:t>
            </a:r>
          </a:p>
          <a:p>
            <a:pPr lvl="1"/>
            <a:r>
              <a:rPr lang="en-US" dirty="0" smtClean="0"/>
              <a:t>Volume pricing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SAIP Partnership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Joint Powers Agreement</a:t>
            </a:r>
          </a:p>
          <a:p>
            <a:pPr lvl="1"/>
            <a:r>
              <a:rPr lang="en-US" dirty="0" smtClean="0"/>
              <a:t>Interagency Agreement</a:t>
            </a:r>
          </a:p>
          <a:p>
            <a:pPr lvl="1"/>
            <a:r>
              <a:rPr lang="en-US" dirty="0" smtClean="0"/>
              <a:t>Purchase Order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557830"/>
            <a:ext cx="3552825" cy="404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3160713" y="3968750"/>
            <a:ext cx="3157537" cy="41275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6907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2010 Metro Imagery Partnerships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0" y="3429000"/>
            <a:ext cx="22002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99342" y="2020407"/>
            <a:ext cx="1524000" cy="8553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DNR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8122" y="2039457"/>
            <a:ext cx="1524000" cy="83630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Metropolitan Council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8321" y="3546143"/>
            <a:ext cx="1600200" cy="8382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MnGeo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188776" y="3219763"/>
            <a:ext cx="609600" cy="1587"/>
          </a:xfrm>
          <a:prstGeom prst="straightConnector1">
            <a:avLst/>
          </a:prstGeom>
          <a:ln w="38100" cap="sq">
            <a:solidFill>
              <a:srgbClr val="FF990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103176" y="3215001"/>
            <a:ext cx="609600" cy="1587"/>
          </a:xfrm>
          <a:prstGeom prst="straightConnector1">
            <a:avLst/>
          </a:prstGeom>
          <a:ln w="38100" cap="sq">
            <a:solidFill>
              <a:srgbClr val="FF990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13053" y="4395788"/>
            <a:ext cx="1660" cy="1239467"/>
          </a:xfrm>
          <a:prstGeom prst="straightConnector1">
            <a:avLst/>
          </a:prstGeom>
          <a:ln w="38100">
            <a:solidFill>
              <a:srgbClr val="99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86025" y="4417532"/>
            <a:ext cx="1994" cy="892656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90925" y="4438650"/>
            <a:ext cx="2257425" cy="1560513"/>
          </a:xfrm>
          <a:prstGeom prst="straightConnector1">
            <a:avLst/>
          </a:prstGeom>
          <a:ln w="25400" cap="sq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67138" y="4314825"/>
            <a:ext cx="3910012" cy="1643064"/>
          </a:xfrm>
          <a:prstGeom prst="straightConnector1">
            <a:avLst/>
          </a:prstGeom>
          <a:ln w="25400" cap="sq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432158" y="4646428"/>
            <a:ext cx="284680" cy="129241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245100" y="970705"/>
            <a:ext cx="3657600" cy="1825732"/>
            <a:chOff x="4663440" y="1691660"/>
            <a:chExt cx="3657560" cy="582142"/>
          </a:xfrm>
        </p:grpSpPr>
        <p:sp>
          <p:nvSpPr>
            <p:cNvPr id="39" name="TextBox 38"/>
            <p:cNvSpPr txBox="1"/>
            <p:nvPr/>
          </p:nvSpPr>
          <p:spPr>
            <a:xfrm>
              <a:off x="4663440" y="1691660"/>
              <a:ext cx="3657560" cy="5821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ckThin">
              <a:solidFill>
                <a:schemeClr val="accent1">
                  <a:lumMod val="75000"/>
                </a:schemeClr>
              </a:solidFill>
              <a:beve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dirty="0"/>
                <a:t>	</a:t>
              </a:r>
              <a:r>
                <a:rPr lang="en-US" sz="1400" dirty="0"/>
                <a:t>CONTRACT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/>
                <a:t>	INTERAGENCY AGREEMENT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/>
                <a:t>	PURCHASE ORDER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/>
                <a:t>	JOINT POWERS AGREEMENT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846001" y="1773608"/>
              <a:ext cx="639755" cy="18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46001" y="1879620"/>
              <a:ext cx="639755" cy="1877"/>
            </a:xfrm>
            <a:prstGeom prst="straightConnector1">
              <a:avLst/>
            </a:prstGeom>
            <a:ln w="38100" cap="sq">
              <a:solidFill>
                <a:srgbClr val="FF9900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46001" y="2109326"/>
              <a:ext cx="639755" cy="1876"/>
            </a:xfrm>
            <a:prstGeom prst="straightConnector1">
              <a:avLst/>
            </a:prstGeom>
            <a:ln w="38100">
              <a:solidFill>
                <a:srgbClr val="99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38063" y="2222766"/>
              <a:ext cx="639756" cy="1876"/>
            </a:xfrm>
            <a:prstGeom prst="straightConnector1">
              <a:avLst/>
            </a:prstGeom>
            <a:ln w="25400" cap="sq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6949414" y="5349219"/>
            <a:ext cx="1463024" cy="1280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Scott County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883275" y="4635795"/>
            <a:ext cx="613218" cy="1282406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120634" y="5349219"/>
            <a:ext cx="1463024" cy="1280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Dakota County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09211" y="5574838"/>
            <a:ext cx="152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MMCD</a:t>
            </a:r>
          </a:p>
        </p:txBody>
      </p:sp>
      <p:sp>
        <p:nvSpPr>
          <p:cNvPr id="16419" name="Rectangle 25"/>
          <p:cNvSpPr>
            <a:spLocks noChangeArrowheads="1"/>
          </p:cNvSpPr>
          <p:nvPr/>
        </p:nvSpPr>
        <p:spPr bwMode="auto">
          <a:xfrm>
            <a:off x="6176076" y="2491366"/>
            <a:ext cx="2282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INFORMAL AGREEMENT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413787" y="1912216"/>
            <a:ext cx="639763" cy="317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504951" y="4000501"/>
            <a:ext cx="600074" cy="4762"/>
          </a:xfrm>
          <a:prstGeom prst="straightConnector1">
            <a:avLst/>
          </a:prstGeom>
          <a:ln w="38100">
            <a:solidFill>
              <a:srgbClr val="99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3917" y="3343210"/>
            <a:ext cx="1463024" cy="1280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Rice </a:t>
            </a:r>
            <a:r>
              <a:rPr lang="en-US" dirty="0">
                <a:solidFill>
                  <a:schemeClr val="tx1"/>
                </a:solidFill>
              </a:rPr>
              <a:t>County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2000" y="5250631"/>
            <a:ext cx="1645902" cy="10058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USGS/NGA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" grpId="0" animBg="1"/>
      <p:bldP spid="24" grpId="0" animBg="1"/>
      <p:bldP spid="17" grpId="0" animBg="1"/>
      <p:bldP spid="3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8591549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Estimated Cost at Three Resolutions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9175" y="1743072"/>
          <a:ext cx="6993255" cy="27870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10330"/>
                <a:gridCol w="1578339"/>
                <a:gridCol w="1568221"/>
                <a:gridCol w="1236365"/>
              </a:tblGrid>
              <a:tr h="4645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1/2-meter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1-foot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6-inch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State contribution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$ 17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$ 17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County contribution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$   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28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133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cost/square mile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 $ 17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45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133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8591549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Comparative Costs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9175" y="1743072"/>
          <a:ext cx="6993255" cy="27870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95575"/>
                <a:gridCol w="1493094"/>
                <a:gridCol w="1568221"/>
                <a:gridCol w="1236365"/>
              </a:tblGrid>
              <a:tr h="4645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1/2-meter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1-foot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6-inch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Wisconsin 2010 (WROC)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34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75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300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Maine 2012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$24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* 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58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141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MINNESOTA BUY-UP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$ </a:t>
                      </a:r>
                      <a:r>
                        <a:rPr lang="en-US" sz="2000" dirty="0" smtClean="0"/>
                        <a:t>0</a:t>
                      </a:r>
                      <a:r>
                        <a:rPr lang="en-US" sz="2000" baseline="30000" dirty="0" smtClean="0"/>
                        <a:t>1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28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133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2975" y="5543550"/>
            <a:ext cx="537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 foot resolution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 ASPRS Accuracy Class I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ASPRS Accuracy Class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Content Placeholder 3" descr="MetroOrthoSample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79548" y="1426493"/>
            <a:ext cx="4340602" cy="42345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849" y="1381125"/>
            <a:ext cx="3810001" cy="5229225"/>
          </a:xfrm>
        </p:spPr>
        <p:txBody>
          <a:bodyPr/>
          <a:lstStyle/>
          <a:p>
            <a:r>
              <a:rPr lang="en-US" dirty="0" smtClean="0"/>
              <a:t>Statewide project to collect leaf-off color imagery over 5 years</a:t>
            </a:r>
          </a:p>
          <a:p>
            <a:r>
              <a:rPr lang="en-US" dirty="0" smtClean="0"/>
              <a:t>Spurred on by DNR efforts to update wetlands mapping</a:t>
            </a:r>
          </a:p>
          <a:p>
            <a:r>
              <a:rPr lang="en-US" dirty="0" smtClean="0"/>
              <a:t>0.5-meter (20-inch) nominal GSD</a:t>
            </a:r>
          </a:p>
          <a:p>
            <a:r>
              <a:rPr lang="en-US" dirty="0" smtClean="0"/>
              <a:t>Offer local partnership options to buy-up at improved 1-foot GSD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233" y="3941135"/>
            <a:ext cx="3189767" cy="291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8591549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Estimated Cost and Compactness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2486" y="1503771"/>
          <a:ext cx="5756890" cy="293211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10330"/>
                <a:gridCol w="1578339"/>
                <a:gridCol w="1568221"/>
              </a:tblGrid>
              <a:tr h="4645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1-foot</a:t>
                      </a:r>
                      <a:r>
                        <a:rPr lang="en-US" sz="2000" baseline="0" dirty="0" smtClean="0"/>
                        <a:t> Large &amp; Compact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1-foot Small &amp; Scattered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State contribution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$ 17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County contribution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  </a:t>
                      </a:r>
                      <a:r>
                        <a:rPr lang="en-US" sz="2000" dirty="0" smtClean="0"/>
                        <a:t>28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47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cost/square mile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$ </a:t>
                      </a:r>
                      <a:r>
                        <a:rPr lang="en-US" sz="2000" dirty="0" smtClean="0"/>
                        <a:t>45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47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130" y="5139660"/>
          <a:ext cx="519577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39"/>
                <a:gridCol w="2434856"/>
                <a:gridCol w="11695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MURRAY COUNTY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 county</a:t>
                      </a:r>
                      <a:r>
                        <a:rPr lang="en-US" baseline="0" dirty="0" smtClean="0"/>
                        <a:t> line: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745 sq. mi.  X  $47    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 quad line: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1,035 sq. mi  X   $28    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$29,000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Spring Aerial Imagery Program Partnerships       2009 – 2011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839" b="10608"/>
          <a:stretch>
            <a:fillRect/>
          </a:stretch>
        </p:blipFill>
        <p:spPr bwMode="auto">
          <a:xfrm>
            <a:off x="1780630" y="138223"/>
            <a:ext cx="5808760" cy="65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2" t="3215" b="11366"/>
          <a:stretch>
            <a:fillRect/>
          </a:stretch>
        </p:blipFill>
        <p:spPr bwMode="auto">
          <a:xfrm>
            <a:off x="1951630" y="300160"/>
            <a:ext cx="5617471" cy="63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Tentative Schedule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04925"/>
            <a:ext cx="8458200" cy="51720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2012</a:t>
            </a:r>
          </a:p>
          <a:p>
            <a:r>
              <a:rPr lang="en-US" sz="2400" dirty="0" smtClean="0"/>
              <a:t>March – May:	Partnership information meetings</a:t>
            </a:r>
          </a:p>
          <a:p>
            <a:r>
              <a:rPr lang="en-US" sz="2400" dirty="0" smtClean="0"/>
              <a:t>November: 		Letters of intent</a:t>
            </a:r>
          </a:p>
          <a:p>
            <a:r>
              <a:rPr lang="en-US" sz="2400" dirty="0" smtClean="0"/>
              <a:t>December: 		RFP issued </a:t>
            </a:r>
          </a:p>
          <a:p>
            <a:pPr>
              <a:buNone/>
            </a:pPr>
            <a:r>
              <a:rPr lang="en-US" dirty="0" smtClean="0"/>
              <a:t>2013</a:t>
            </a:r>
            <a:endParaRPr lang="en-US" sz="2400" dirty="0" smtClean="0"/>
          </a:p>
          <a:p>
            <a:r>
              <a:rPr lang="en-US" sz="2400" dirty="0" smtClean="0"/>
              <a:t>January – March: 	Proposals due/evaluated, final vendor 				negotiations, award made, partnership Joint 			Powers Agreements executed</a:t>
            </a:r>
          </a:p>
          <a:p>
            <a:r>
              <a:rPr lang="en-US" sz="2400" dirty="0" smtClean="0"/>
              <a:t>March – May:	Field observations, control point refresh, 				flights </a:t>
            </a:r>
          </a:p>
          <a:p>
            <a:r>
              <a:rPr lang="en-US" sz="2400" dirty="0" smtClean="0"/>
              <a:t>May – November:	Data delivered evaluated; QA/QC</a:t>
            </a:r>
          </a:p>
          <a:p>
            <a:r>
              <a:rPr lang="en-US" sz="2400" dirty="0" smtClean="0"/>
              <a:t>December:		Final delivery, acceptance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Request for Proposals (RFP)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7852" b="21509"/>
          <a:stretch>
            <a:fillRect/>
          </a:stretch>
        </p:blipFill>
        <p:spPr bwMode="auto">
          <a:xfrm>
            <a:off x="771524" y="1781175"/>
            <a:ext cx="7733499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Contract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1779" b="9602"/>
          <a:stretch>
            <a:fillRect/>
          </a:stretch>
        </p:blipFill>
        <p:spPr bwMode="auto">
          <a:xfrm>
            <a:off x="914399" y="1600200"/>
            <a:ext cx="741785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504" y="-249383"/>
            <a:ext cx="9630888" cy="738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Data Management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Quarter quadrangle </a:t>
            </a:r>
            <a:r>
              <a:rPr lang="en-US" dirty="0" err="1" smtClean="0"/>
              <a:t>GeoTiffs</a:t>
            </a:r>
            <a:r>
              <a:rPr lang="en-US" dirty="0" smtClean="0"/>
              <a:t>, county mosaics, stereo, metadata</a:t>
            </a:r>
          </a:p>
          <a:p>
            <a:r>
              <a:rPr lang="en-US" dirty="0" smtClean="0"/>
              <a:t>Data storage at DNR, partner organizations, back-up at MnGeo</a:t>
            </a:r>
          </a:p>
          <a:p>
            <a:r>
              <a:rPr lang="en-US" dirty="0" smtClean="0"/>
              <a:t>Publicly available</a:t>
            </a:r>
          </a:p>
          <a:p>
            <a:r>
              <a:rPr lang="en-US" dirty="0" smtClean="0"/>
              <a:t>Accessible through Web Mapping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CCIALEK\Desktop\ImageServiceLeafOffIma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622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389" t="18205" r="78115" b="14535"/>
          <a:stretch>
            <a:fillRect/>
          </a:stretch>
        </p:blipFill>
        <p:spPr bwMode="auto">
          <a:xfrm>
            <a:off x="0" y="1562986"/>
            <a:ext cx="1754373" cy="510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859079" y="4391247"/>
            <a:ext cx="903768" cy="8931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Documents and Settings\CCIALEK\Desktop\Dakotalarge 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846" y="3329923"/>
            <a:ext cx="3168503" cy="24483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</a:t>
            </a:r>
            <a:br>
              <a:rPr lang="en-US" dirty="0" smtClean="0"/>
            </a:br>
            <a:r>
              <a:rPr lang="en-US" dirty="0" smtClean="0"/>
              <a:t>Four Spectral Bands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46583" y="4301083"/>
            <a:ext cx="2324910" cy="2218991"/>
            <a:chOff x="5306827" y="1825956"/>
            <a:chExt cx="2324910" cy="2218991"/>
          </a:xfrm>
        </p:grpSpPr>
        <p:pic>
          <p:nvPicPr>
            <p:cNvPr id="6153" name="Picture 4" descr="50cm_Nat_Color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306827" y="1825956"/>
              <a:ext cx="2324910" cy="182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Box 10"/>
            <p:cNvSpPr txBox="1">
              <a:spLocks noChangeArrowheads="1"/>
            </p:cNvSpPr>
            <p:nvPr/>
          </p:nvSpPr>
          <p:spPr bwMode="auto">
            <a:xfrm>
              <a:off x="5696964" y="3675060"/>
              <a:ext cx="15446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Natural </a:t>
              </a:r>
              <a:r>
                <a:rPr lang="en-US" dirty="0" smtClean="0"/>
                <a:t>Color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18943" y="1969661"/>
            <a:ext cx="2320557" cy="2209743"/>
            <a:chOff x="5309004" y="4096633"/>
            <a:chExt cx="2320557" cy="2209743"/>
          </a:xfrm>
        </p:grpSpPr>
        <p:pic>
          <p:nvPicPr>
            <p:cNvPr id="6155" name="Picture 6" descr="50cm_Color_IR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09004" y="4096633"/>
              <a:ext cx="2320557" cy="182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11"/>
            <p:cNvSpPr txBox="1">
              <a:spLocks noChangeArrowheads="1"/>
            </p:cNvSpPr>
            <p:nvPr/>
          </p:nvSpPr>
          <p:spPr bwMode="auto">
            <a:xfrm>
              <a:off x="5671564" y="5936489"/>
              <a:ext cx="15954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Color Infrared</a:t>
              </a:r>
            </a:p>
          </p:txBody>
        </p:sp>
      </p:grpSp>
      <p:sp>
        <p:nvSpPr>
          <p:cNvPr id="16" name="Flowchart: Data 15"/>
          <p:cNvSpPr/>
          <p:nvPr/>
        </p:nvSpPr>
        <p:spPr>
          <a:xfrm>
            <a:off x="1461053" y="4071739"/>
            <a:ext cx="2524539" cy="626165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>
            <a:off x="1461053" y="3666440"/>
            <a:ext cx="2524539" cy="626165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>
            <a:off x="1461053" y="3261142"/>
            <a:ext cx="2524539" cy="626165"/>
          </a:xfrm>
          <a:prstGeom prst="flowChartInputOutp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/>
          <p:cNvSpPr/>
          <p:nvPr/>
        </p:nvSpPr>
        <p:spPr>
          <a:xfrm>
            <a:off x="1461053" y="2855844"/>
            <a:ext cx="2524539" cy="626165"/>
          </a:xfrm>
          <a:prstGeom prst="flowChartInputOutp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7442" y="44229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7442" y="398449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7442" y="354606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7442" y="310764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IR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4055165" y="3210339"/>
            <a:ext cx="188844" cy="11231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4416284" y="2766399"/>
            <a:ext cx="188844" cy="11231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1"/>
            <a:endCxn id="6153" idx="1"/>
          </p:cNvCxnSpPr>
          <p:nvPr/>
        </p:nvCxnSpPr>
        <p:spPr>
          <a:xfrm rot="10800000" flipH="1" flipV="1">
            <a:off x="4244009" y="3771900"/>
            <a:ext cx="1102574" cy="1443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1"/>
            <a:endCxn id="6155" idx="1"/>
          </p:cNvCxnSpPr>
          <p:nvPr/>
        </p:nvCxnSpPr>
        <p:spPr>
          <a:xfrm rot="10800000" flipH="1">
            <a:off x="4605127" y="2883892"/>
            <a:ext cx="713815" cy="44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501" b="5228"/>
          <a:stretch>
            <a:fillRect/>
          </a:stretch>
        </p:blipFill>
        <p:spPr bwMode="auto">
          <a:xfrm>
            <a:off x="485250" y="882503"/>
            <a:ext cx="8053550" cy="58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2929" y="597380"/>
            <a:ext cx="8229600" cy="506412"/>
          </a:xfrm>
        </p:spPr>
        <p:txBody>
          <a:bodyPr/>
          <a:lstStyle/>
          <a:p>
            <a:r>
              <a:rPr lang="en-US" sz="2000" b="1" dirty="0" smtClean="0">
                <a:latin typeface="Corbel" pitchFamily="34" charset="0"/>
              </a:rPr>
              <a:t>http://www.mngeo.state.mn.us/chouse/wms/geo_image_server.html</a:t>
            </a:r>
            <a:r>
              <a:rPr lang="en-US" b="1" dirty="0" smtClean="0">
                <a:latin typeface="Corbel" pitchFamily="34" charset="0"/>
              </a:rPr>
              <a:t/>
            </a:r>
            <a:br>
              <a:rPr lang="en-US" b="1" dirty="0" smtClean="0">
                <a:latin typeface="Corbel" pitchFamily="34" charset="0"/>
              </a:rPr>
            </a:b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944678" y="3997841"/>
          <a:ext cx="4274289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608013"/>
            <a:ext cx="8229600" cy="506412"/>
          </a:xfrm>
        </p:spPr>
        <p:txBody>
          <a:bodyPr/>
          <a:lstStyle/>
          <a:p>
            <a:r>
              <a:rPr lang="en-US" sz="2000" b="1" dirty="0" smtClean="0">
                <a:latin typeface="Corbel" pitchFamily="34" charset="0"/>
              </a:rPr>
              <a:t>http://www.mngeo.state.mn.us/chouse/airphoto/spring2009-2015.html</a:t>
            </a:r>
            <a:r>
              <a:rPr lang="en-US" b="1" dirty="0" smtClean="0">
                <a:latin typeface="Corbel" pitchFamily="34" charset="0"/>
              </a:rPr>
              <a:t/>
            </a:r>
            <a:br>
              <a:rPr lang="en-US" b="1" dirty="0" smtClean="0">
                <a:latin typeface="Corbel" pitchFamily="34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158" b="2962"/>
          <a:stretch>
            <a:fillRect/>
          </a:stretch>
        </p:blipFill>
        <p:spPr bwMode="auto">
          <a:xfrm>
            <a:off x="291582" y="828675"/>
            <a:ext cx="8585718" cy="57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8223" y="274638"/>
            <a:ext cx="8856921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Spring Leaf-Off Imagery for Minnesota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4850" y="1876426"/>
            <a:ext cx="3524250" cy="2962274"/>
          </a:xfr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b="1" dirty="0" smtClean="0"/>
              <a:t>THANK YOU FOR ATTENDING  </a:t>
            </a:r>
          </a:p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dirty="0" smtClean="0"/>
              <a:t>Q &amp; 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24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32038"/>
            <a:ext cx="4038600" cy="3802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/>
              <a:t>steve.kloiber@state.mn.us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651.259.5164</a:t>
            </a:r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chris.cialek@state.mn.us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651.201.2481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peter.jenkins@state.mn.us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651.366.3457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Specifications – Leaf-Off</a:t>
            </a:r>
          </a:p>
        </p:txBody>
      </p:sp>
      <p:pic>
        <p:nvPicPr>
          <p:cNvPr id="1026" name="Picture 2" descr="C:\Documents and Settings\stkloibe.000\Desktop\forested_wetland_2010_summer_n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" y="1236035"/>
            <a:ext cx="4829176" cy="4210050"/>
          </a:xfrm>
          <a:prstGeom prst="rect">
            <a:avLst/>
          </a:prstGeom>
          <a:noFill/>
        </p:spPr>
      </p:pic>
      <p:pic>
        <p:nvPicPr>
          <p:cNvPr id="1027" name="Picture 3" descr="C:\Documents and Settings\stkloibe.000\Desktop\forested_wetland_2011_spring_ci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22651" y="2388228"/>
            <a:ext cx="4819650" cy="420052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295014" y="2838893"/>
            <a:ext cx="1382233" cy="3700130"/>
            <a:chOff x="5295014" y="2838893"/>
            <a:chExt cx="1382233" cy="3700130"/>
          </a:xfrm>
        </p:grpSpPr>
        <p:sp>
          <p:nvSpPr>
            <p:cNvPr id="7" name="Freeform 6"/>
            <p:cNvSpPr/>
            <p:nvPr/>
          </p:nvSpPr>
          <p:spPr>
            <a:xfrm>
              <a:off x="5295014" y="3242930"/>
              <a:ext cx="1382233" cy="2083982"/>
            </a:xfrm>
            <a:custGeom>
              <a:avLst/>
              <a:gdLst>
                <a:gd name="connsiteX0" fmla="*/ 1095153 w 1382233"/>
                <a:gd name="connsiteY0" fmla="*/ 0 h 2083982"/>
                <a:gd name="connsiteX1" fmla="*/ 1095153 w 1382233"/>
                <a:gd name="connsiteY1" fmla="*/ 0 h 2083982"/>
                <a:gd name="connsiteX2" fmla="*/ 1116419 w 1382233"/>
                <a:gd name="connsiteY2" fmla="*/ 148856 h 2083982"/>
                <a:gd name="connsiteX3" fmla="*/ 1095153 w 1382233"/>
                <a:gd name="connsiteY3" fmla="*/ 223284 h 2083982"/>
                <a:gd name="connsiteX4" fmla="*/ 1063256 w 1382233"/>
                <a:gd name="connsiteY4" fmla="*/ 318977 h 2083982"/>
                <a:gd name="connsiteX5" fmla="*/ 1063256 w 1382233"/>
                <a:gd name="connsiteY5" fmla="*/ 318977 h 2083982"/>
                <a:gd name="connsiteX6" fmla="*/ 978195 w 1382233"/>
                <a:gd name="connsiteY6" fmla="*/ 510363 h 2083982"/>
                <a:gd name="connsiteX7" fmla="*/ 956930 w 1382233"/>
                <a:gd name="connsiteY7" fmla="*/ 606056 h 2083982"/>
                <a:gd name="connsiteX8" fmla="*/ 956930 w 1382233"/>
                <a:gd name="connsiteY8" fmla="*/ 723014 h 2083982"/>
                <a:gd name="connsiteX9" fmla="*/ 1031358 w 1382233"/>
                <a:gd name="connsiteY9" fmla="*/ 871870 h 2083982"/>
                <a:gd name="connsiteX10" fmla="*/ 1105786 w 1382233"/>
                <a:gd name="connsiteY10" fmla="*/ 988828 h 2083982"/>
                <a:gd name="connsiteX11" fmla="*/ 1265274 w 1382233"/>
                <a:gd name="connsiteY11" fmla="*/ 1020726 h 2083982"/>
                <a:gd name="connsiteX12" fmla="*/ 1382233 w 1382233"/>
                <a:gd name="connsiteY12" fmla="*/ 1127051 h 2083982"/>
                <a:gd name="connsiteX13" fmla="*/ 1360967 w 1382233"/>
                <a:gd name="connsiteY13" fmla="*/ 1339703 h 2083982"/>
                <a:gd name="connsiteX14" fmla="*/ 1360967 w 1382233"/>
                <a:gd name="connsiteY14" fmla="*/ 1488558 h 2083982"/>
                <a:gd name="connsiteX15" fmla="*/ 1360967 w 1382233"/>
                <a:gd name="connsiteY15" fmla="*/ 1626782 h 2083982"/>
                <a:gd name="connsiteX16" fmla="*/ 1307805 w 1382233"/>
                <a:gd name="connsiteY16" fmla="*/ 1669312 h 2083982"/>
                <a:gd name="connsiteX17" fmla="*/ 1212112 w 1382233"/>
                <a:gd name="connsiteY17" fmla="*/ 1658679 h 2083982"/>
                <a:gd name="connsiteX18" fmla="*/ 1084521 w 1382233"/>
                <a:gd name="connsiteY18" fmla="*/ 1722475 h 2083982"/>
                <a:gd name="connsiteX19" fmla="*/ 956930 w 1382233"/>
                <a:gd name="connsiteY19" fmla="*/ 1871330 h 2083982"/>
                <a:gd name="connsiteX20" fmla="*/ 956930 w 1382233"/>
                <a:gd name="connsiteY20" fmla="*/ 1988289 h 2083982"/>
                <a:gd name="connsiteX21" fmla="*/ 914400 w 1382233"/>
                <a:gd name="connsiteY21" fmla="*/ 2073349 h 2083982"/>
                <a:gd name="connsiteX22" fmla="*/ 754912 w 1382233"/>
                <a:gd name="connsiteY22" fmla="*/ 2083982 h 2083982"/>
                <a:gd name="connsiteX23" fmla="*/ 712381 w 1382233"/>
                <a:gd name="connsiteY23" fmla="*/ 2009554 h 2083982"/>
                <a:gd name="connsiteX24" fmla="*/ 733646 w 1382233"/>
                <a:gd name="connsiteY24" fmla="*/ 1881963 h 2083982"/>
                <a:gd name="connsiteX25" fmla="*/ 871870 w 1382233"/>
                <a:gd name="connsiteY25" fmla="*/ 1733107 h 2083982"/>
                <a:gd name="connsiteX26" fmla="*/ 882502 w 1382233"/>
                <a:gd name="connsiteY26" fmla="*/ 1658679 h 2083982"/>
                <a:gd name="connsiteX27" fmla="*/ 829339 w 1382233"/>
                <a:gd name="connsiteY27" fmla="*/ 1562986 h 2083982"/>
                <a:gd name="connsiteX28" fmla="*/ 829339 w 1382233"/>
                <a:gd name="connsiteY28" fmla="*/ 1435396 h 2083982"/>
                <a:gd name="connsiteX29" fmla="*/ 786809 w 1382233"/>
                <a:gd name="connsiteY29" fmla="*/ 1307805 h 2083982"/>
                <a:gd name="connsiteX30" fmla="*/ 723014 w 1382233"/>
                <a:gd name="connsiteY30" fmla="*/ 1212112 h 2083982"/>
                <a:gd name="connsiteX31" fmla="*/ 701749 w 1382233"/>
                <a:gd name="connsiteY31" fmla="*/ 1084521 h 2083982"/>
                <a:gd name="connsiteX32" fmla="*/ 776177 w 1382233"/>
                <a:gd name="connsiteY32" fmla="*/ 1010093 h 2083982"/>
                <a:gd name="connsiteX33" fmla="*/ 776177 w 1382233"/>
                <a:gd name="connsiteY33" fmla="*/ 1010093 h 2083982"/>
                <a:gd name="connsiteX34" fmla="*/ 786809 w 1382233"/>
                <a:gd name="connsiteY34" fmla="*/ 871870 h 2083982"/>
                <a:gd name="connsiteX35" fmla="*/ 701749 w 1382233"/>
                <a:gd name="connsiteY35" fmla="*/ 733647 h 2083982"/>
                <a:gd name="connsiteX36" fmla="*/ 659219 w 1382233"/>
                <a:gd name="connsiteY36" fmla="*/ 659219 h 2083982"/>
                <a:gd name="connsiteX37" fmla="*/ 563526 w 1382233"/>
                <a:gd name="connsiteY37" fmla="*/ 659219 h 2083982"/>
                <a:gd name="connsiteX38" fmla="*/ 404037 w 1382233"/>
                <a:gd name="connsiteY38" fmla="*/ 691117 h 2083982"/>
                <a:gd name="connsiteX39" fmla="*/ 404037 w 1382233"/>
                <a:gd name="connsiteY39" fmla="*/ 691117 h 2083982"/>
                <a:gd name="connsiteX40" fmla="*/ 233916 w 1382233"/>
                <a:gd name="connsiteY40" fmla="*/ 765544 h 2083982"/>
                <a:gd name="connsiteX41" fmla="*/ 159488 w 1382233"/>
                <a:gd name="connsiteY41" fmla="*/ 776177 h 2083982"/>
                <a:gd name="connsiteX42" fmla="*/ 63795 w 1382233"/>
                <a:gd name="connsiteY42" fmla="*/ 776177 h 2083982"/>
                <a:gd name="connsiteX43" fmla="*/ 0 w 1382233"/>
                <a:gd name="connsiteY43" fmla="*/ 723014 h 2083982"/>
                <a:gd name="connsiteX44" fmla="*/ 21265 w 1382233"/>
                <a:gd name="connsiteY44" fmla="*/ 606056 h 2083982"/>
                <a:gd name="connsiteX45" fmla="*/ 116958 w 1382233"/>
                <a:gd name="connsiteY45" fmla="*/ 616689 h 2083982"/>
                <a:gd name="connsiteX46" fmla="*/ 297712 w 1382233"/>
                <a:gd name="connsiteY46" fmla="*/ 637954 h 2083982"/>
                <a:gd name="connsiteX47" fmla="*/ 393405 w 1382233"/>
                <a:gd name="connsiteY47" fmla="*/ 627321 h 2083982"/>
                <a:gd name="connsiteX48" fmla="*/ 499730 w 1382233"/>
                <a:gd name="connsiteY48" fmla="*/ 606056 h 2083982"/>
                <a:gd name="connsiteX49" fmla="*/ 648586 w 1382233"/>
                <a:gd name="connsiteY49" fmla="*/ 584791 h 2083982"/>
                <a:gd name="connsiteX50" fmla="*/ 754912 w 1382233"/>
                <a:gd name="connsiteY50" fmla="*/ 552893 h 2083982"/>
                <a:gd name="connsiteX51" fmla="*/ 808074 w 1382233"/>
                <a:gd name="connsiteY51" fmla="*/ 499730 h 2083982"/>
                <a:gd name="connsiteX52" fmla="*/ 861237 w 1382233"/>
                <a:gd name="connsiteY52" fmla="*/ 361507 h 2083982"/>
                <a:gd name="connsiteX53" fmla="*/ 967563 w 1382233"/>
                <a:gd name="connsiteY53" fmla="*/ 148856 h 2083982"/>
                <a:gd name="connsiteX54" fmla="*/ 1020726 w 1382233"/>
                <a:gd name="connsiteY54" fmla="*/ 53163 h 2083982"/>
                <a:gd name="connsiteX55" fmla="*/ 1095153 w 1382233"/>
                <a:gd name="connsiteY55" fmla="*/ 0 h 20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2233" h="2083982">
                  <a:moveTo>
                    <a:pt x="1095153" y="0"/>
                  </a:moveTo>
                  <a:lnTo>
                    <a:pt x="1095153" y="0"/>
                  </a:lnTo>
                  <a:lnTo>
                    <a:pt x="1116419" y="148856"/>
                  </a:lnTo>
                  <a:lnTo>
                    <a:pt x="1095153" y="223284"/>
                  </a:lnTo>
                  <a:lnTo>
                    <a:pt x="1063256" y="318977"/>
                  </a:lnTo>
                  <a:lnTo>
                    <a:pt x="1063256" y="318977"/>
                  </a:lnTo>
                  <a:lnTo>
                    <a:pt x="978195" y="510363"/>
                  </a:lnTo>
                  <a:lnTo>
                    <a:pt x="956930" y="606056"/>
                  </a:lnTo>
                  <a:lnTo>
                    <a:pt x="956930" y="723014"/>
                  </a:lnTo>
                  <a:lnTo>
                    <a:pt x="1031358" y="871870"/>
                  </a:lnTo>
                  <a:lnTo>
                    <a:pt x="1105786" y="988828"/>
                  </a:lnTo>
                  <a:lnTo>
                    <a:pt x="1265274" y="1020726"/>
                  </a:lnTo>
                  <a:lnTo>
                    <a:pt x="1382233" y="1127051"/>
                  </a:lnTo>
                  <a:lnTo>
                    <a:pt x="1360967" y="1339703"/>
                  </a:lnTo>
                  <a:lnTo>
                    <a:pt x="1360967" y="1488558"/>
                  </a:lnTo>
                  <a:lnTo>
                    <a:pt x="1360967" y="1626782"/>
                  </a:lnTo>
                  <a:lnTo>
                    <a:pt x="1307805" y="1669312"/>
                  </a:lnTo>
                  <a:lnTo>
                    <a:pt x="1212112" y="1658679"/>
                  </a:lnTo>
                  <a:lnTo>
                    <a:pt x="1084521" y="1722475"/>
                  </a:lnTo>
                  <a:lnTo>
                    <a:pt x="956930" y="1871330"/>
                  </a:lnTo>
                  <a:lnTo>
                    <a:pt x="956930" y="1988289"/>
                  </a:lnTo>
                  <a:lnTo>
                    <a:pt x="914400" y="2073349"/>
                  </a:lnTo>
                  <a:lnTo>
                    <a:pt x="754912" y="2083982"/>
                  </a:lnTo>
                  <a:lnTo>
                    <a:pt x="712381" y="2009554"/>
                  </a:lnTo>
                  <a:lnTo>
                    <a:pt x="733646" y="1881963"/>
                  </a:lnTo>
                  <a:lnTo>
                    <a:pt x="871870" y="1733107"/>
                  </a:lnTo>
                  <a:lnTo>
                    <a:pt x="882502" y="1658679"/>
                  </a:lnTo>
                  <a:lnTo>
                    <a:pt x="829339" y="1562986"/>
                  </a:lnTo>
                  <a:lnTo>
                    <a:pt x="829339" y="1435396"/>
                  </a:lnTo>
                  <a:lnTo>
                    <a:pt x="786809" y="1307805"/>
                  </a:lnTo>
                  <a:lnTo>
                    <a:pt x="723014" y="1212112"/>
                  </a:lnTo>
                  <a:lnTo>
                    <a:pt x="701749" y="1084521"/>
                  </a:lnTo>
                  <a:lnTo>
                    <a:pt x="776177" y="1010093"/>
                  </a:lnTo>
                  <a:lnTo>
                    <a:pt x="776177" y="1010093"/>
                  </a:lnTo>
                  <a:lnTo>
                    <a:pt x="786809" y="871870"/>
                  </a:lnTo>
                  <a:lnTo>
                    <a:pt x="701749" y="733647"/>
                  </a:lnTo>
                  <a:lnTo>
                    <a:pt x="659219" y="659219"/>
                  </a:lnTo>
                  <a:lnTo>
                    <a:pt x="563526" y="659219"/>
                  </a:lnTo>
                  <a:lnTo>
                    <a:pt x="404037" y="691117"/>
                  </a:lnTo>
                  <a:lnTo>
                    <a:pt x="404037" y="691117"/>
                  </a:lnTo>
                  <a:lnTo>
                    <a:pt x="233916" y="765544"/>
                  </a:lnTo>
                  <a:lnTo>
                    <a:pt x="159488" y="776177"/>
                  </a:lnTo>
                  <a:lnTo>
                    <a:pt x="63795" y="776177"/>
                  </a:lnTo>
                  <a:lnTo>
                    <a:pt x="0" y="723014"/>
                  </a:lnTo>
                  <a:lnTo>
                    <a:pt x="21265" y="606056"/>
                  </a:lnTo>
                  <a:lnTo>
                    <a:pt x="116958" y="616689"/>
                  </a:lnTo>
                  <a:lnTo>
                    <a:pt x="297712" y="637954"/>
                  </a:lnTo>
                  <a:lnTo>
                    <a:pt x="393405" y="627321"/>
                  </a:lnTo>
                  <a:lnTo>
                    <a:pt x="499730" y="606056"/>
                  </a:lnTo>
                  <a:lnTo>
                    <a:pt x="648586" y="584791"/>
                  </a:lnTo>
                  <a:lnTo>
                    <a:pt x="754912" y="552893"/>
                  </a:lnTo>
                  <a:lnTo>
                    <a:pt x="808074" y="499730"/>
                  </a:lnTo>
                  <a:lnTo>
                    <a:pt x="861237" y="361507"/>
                  </a:lnTo>
                  <a:lnTo>
                    <a:pt x="967563" y="148856"/>
                  </a:lnTo>
                  <a:lnTo>
                    <a:pt x="1020726" y="53163"/>
                  </a:lnTo>
                  <a:lnTo>
                    <a:pt x="1095153" y="0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709684" y="6124353"/>
              <a:ext cx="616688" cy="414670"/>
            </a:xfrm>
            <a:custGeom>
              <a:avLst/>
              <a:gdLst>
                <a:gd name="connsiteX0" fmla="*/ 489097 w 616688"/>
                <a:gd name="connsiteY0" fmla="*/ 21266 h 414670"/>
                <a:gd name="connsiteX1" fmla="*/ 595423 w 616688"/>
                <a:gd name="connsiteY1" fmla="*/ 202019 h 414670"/>
                <a:gd name="connsiteX2" fmla="*/ 616688 w 616688"/>
                <a:gd name="connsiteY2" fmla="*/ 297712 h 414670"/>
                <a:gd name="connsiteX3" fmla="*/ 531628 w 616688"/>
                <a:gd name="connsiteY3" fmla="*/ 350875 h 414670"/>
                <a:gd name="connsiteX4" fmla="*/ 435935 w 616688"/>
                <a:gd name="connsiteY4" fmla="*/ 414670 h 414670"/>
                <a:gd name="connsiteX5" fmla="*/ 350874 w 616688"/>
                <a:gd name="connsiteY5" fmla="*/ 414670 h 414670"/>
                <a:gd name="connsiteX6" fmla="*/ 212651 w 616688"/>
                <a:gd name="connsiteY6" fmla="*/ 414670 h 414670"/>
                <a:gd name="connsiteX7" fmla="*/ 116958 w 616688"/>
                <a:gd name="connsiteY7" fmla="*/ 414670 h 414670"/>
                <a:gd name="connsiteX8" fmla="*/ 0 w 616688"/>
                <a:gd name="connsiteY8" fmla="*/ 287080 h 414670"/>
                <a:gd name="connsiteX9" fmla="*/ 0 w 616688"/>
                <a:gd name="connsiteY9" fmla="*/ 191387 h 414670"/>
                <a:gd name="connsiteX10" fmla="*/ 116958 w 616688"/>
                <a:gd name="connsiteY10" fmla="*/ 74428 h 414670"/>
                <a:gd name="connsiteX11" fmla="*/ 170121 w 616688"/>
                <a:gd name="connsiteY11" fmla="*/ 21266 h 414670"/>
                <a:gd name="connsiteX12" fmla="*/ 287079 w 616688"/>
                <a:gd name="connsiteY12" fmla="*/ 0 h 414670"/>
                <a:gd name="connsiteX13" fmla="*/ 414669 w 616688"/>
                <a:gd name="connsiteY13" fmla="*/ 0 h 414670"/>
                <a:gd name="connsiteX14" fmla="*/ 489097 w 616688"/>
                <a:gd name="connsiteY14" fmla="*/ 21266 h 41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688" h="414670">
                  <a:moveTo>
                    <a:pt x="489097" y="21266"/>
                  </a:moveTo>
                  <a:lnTo>
                    <a:pt x="595423" y="202019"/>
                  </a:lnTo>
                  <a:lnTo>
                    <a:pt x="616688" y="297712"/>
                  </a:lnTo>
                  <a:lnTo>
                    <a:pt x="531628" y="350875"/>
                  </a:lnTo>
                  <a:lnTo>
                    <a:pt x="435935" y="414670"/>
                  </a:lnTo>
                  <a:lnTo>
                    <a:pt x="350874" y="414670"/>
                  </a:lnTo>
                  <a:lnTo>
                    <a:pt x="212651" y="414670"/>
                  </a:lnTo>
                  <a:lnTo>
                    <a:pt x="116958" y="414670"/>
                  </a:lnTo>
                  <a:lnTo>
                    <a:pt x="0" y="287080"/>
                  </a:lnTo>
                  <a:lnTo>
                    <a:pt x="0" y="191387"/>
                  </a:lnTo>
                  <a:lnTo>
                    <a:pt x="116958" y="74428"/>
                  </a:lnTo>
                  <a:lnTo>
                    <a:pt x="170121" y="21266"/>
                  </a:lnTo>
                  <a:lnTo>
                    <a:pt x="287079" y="0"/>
                  </a:lnTo>
                  <a:lnTo>
                    <a:pt x="414669" y="0"/>
                  </a:lnTo>
                  <a:lnTo>
                    <a:pt x="489097" y="21266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315740" y="2838893"/>
              <a:ext cx="170120" cy="255181"/>
            </a:xfrm>
            <a:custGeom>
              <a:avLst/>
              <a:gdLst>
                <a:gd name="connsiteX0" fmla="*/ 85060 w 170120"/>
                <a:gd name="connsiteY0" fmla="*/ 255181 h 255181"/>
                <a:gd name="connsiteX1" fmla="*/ 148855 w 170120"/>
                <a:gd name="connsiteY1" fmla="*/ 148856 h 255181"/>
                <a:gd name="connsiteX2" fmla="*/ 170120 w 170120"/>
                <a:gd name="connsiteY2" fmla="*/ 63795 h 255181"/>
                <a:gd name="connsiteX3" fmla="*/ 159488 w 170120"/>
                <a:gd name="connsiteY3" fmla="*/ 21265 h 255181"/>
                <a:gd name="connsiteX4" fmla="*/ 159488 w 170120"/>
                <a:gd name="connsiteY4" fmla="*/ 21265 h 255181"/>
                <a:gd name="connsiteX5" fmla="*/ 85060 w 170120"/>
                <a:gd name="connsiteY5" fmla="*/ 0 h 255181"/>
                <a:gd name="connsiteX6" fmla="*/ 42530 w 170120"/>
                <a:gd name="connsiteY6" fmla="*/ 0 h 255181"/>
                <a:gd name="connsiteX7" fmla="*/ 42530 w 170120"/>
                <a:gd name="connsiteY7" fmla="*/ 0 h 255181"/>
                <a:gd name="connsiteX8" fmla="*/ 0 w 170120"/>
                <a:gd name="connsiteY8" fmla="*/ 95693 h 255181"/>
                <a:gd name="connsiteX9" fmla="*/ 21265 w 170120"/>
                <a:gd name="connsiteY9" fmla="*/ 148856 h 255181"/>
                <a:gd name="connsiteX10" fmla="*/ 42530 w 170120"/>
                <a:gd name="connsiteY10" fmla="*/ 202019 h 255181"/>
                <a:gd name="connsiteX11" fmla="*/ 85060 w 170120"/>
                <a:gd name="connsiteY11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120" h="255181">
                  <a:moveTo>
                    <a:pt x="85060" y="255181"/>
                  </a:moveTo>
                  <a:lnTo>
                    <a:pt x="148855" y="148856"/>
                  </a:lnTo>
                  <a:lnTo>
                    <a:pt x="170120" y="63795"/>
                  </a:lnTo>
                  <a:lnTo>
                    <a:pt x="159488" y="21265"/>
                  </a:lnTo>
                  <a:lnTo>
                    <a:pt x="159488" y="21265"/>
                  </a:lnTo>
                  <a:lnTo>
                    <a:pt x="85060" y="0"/>
                  </a:lnTo>
                  <a:lnTo>
                    <a:pt x="42530" y="0"/>
                  </a:lnTo>
                  <a:lnTo>
                    <a:pt x="42530" y="0"/>
                  </a:lnTo>
                  <a:lnTo>
                    <a:pt x="0" y="95693"/>
                  </a:lnTo>
                  <a:lnTo>
                    <a:pt x="21265" y="148856"/>
                  </a:lnTo>
                  <a:lnTo>
                    <a:pt x="42530" y="202019"/>
                  </a:lnTo>
                  <a:lnTo>
                    <a:pt x="85060" y="255181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- Format</a:t>
            </a:r>
          </a:p>
        </p:txBody>
      </p:sp>
      <p:pic>
        <p:nvPicPr>
          <p:cNvPr id="12291" name="Content Placeholder 4" descr="softcopy_stereo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844429"/>
            <a:ext cx="4038600" cy="268580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Ortho-rectified quarter quad (</a:t>
            </a:r>
            <a:r>
              <a:rPr lang="en-US" dirty="0" err="1" smtClean="0"/>
              <a:t>tif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Compressed county mosaic (jp2)</a:t>
            </a:r>
          </a:p>
          <a:p>
            <a:r>
              <a:rPr lang="en-US" dirty="0" smtClean="0"/>
              <a:t>Digital stereo pairs (</a:t>
            </a:r>
            <a:r>
              <a:rPr lang="en-US" dirty="0" err="1" smtClean="0"/>
              <a:t>tif</a:t>
            </a:r>
            <a:r>
              <a:rPr lang="en-US" dirty="0" smtClean="0"/>
              <a:t>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2738" y="1419225"/>
            <a:ext cx="40386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Ground Sample Distance?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 vs. benefit</a:t>
            </a:r>
          </a:p>
          <a:p>
            <a:r>
              <a:rPr lang="en-US" dirty="0" smtClean="0"/>
              <a:t>Managing risk</a:t>
            </a:r>
          </a:p>
          <a:p>
            <a:pPr lvl="1"/>
            <a:r>
              <a:rPr lang="en-US" dirty="0" smtClean="0"/>
              <a:t>Tight time window</a:t>
            </a:r>
          </a:p>
          <a:p>
            <a:pPr lvl="1"/>
            <a:r>
              <a:rPr lang="en-US" dirty="0" smtClean="0"/>
              <a:t>Large, complex project</a:t>
            </a:r>
          </a:p>
          <a:p>
            <a:pPr lvl="1"/>
            <a:r>
              <a:rPr lang="en-US" dirty="0" smtClean="0"/>
              <a:t>Manage the number of variables/requirements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6781" y="5774608"/>
            <a:ext cx="5656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“Don’t pay for higher resolution if you don’t need it.”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95800" y="1323975"/>
            <a:ext cx="4581525" cy="3829050"/>
            <a:chOff x="4562475" y="1323975"/>
            <a:chExt cx="4581525" cy="3829050"/>
          </a:xfrm>
        </p:grpSpPr>
        <p:graphicFrame>
          <p:nvGraphicFramePr>
            <p:cNvPr id="15" name="Chart 14"/>
            <p:cNvGraphicFramePr/>
            <p:nvPr/>
          </p:nvGraphicFramePr>
          <p:xfrm>
            <a:off x="4562475" y="1323975"/>
            <a:ext cx="4581525" cy="3829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ight Arrow 5"/>
            <p:cNvSpPr/>
            <p:nvPr/>
          </p:nvSpPr>
          <p:spPr>
            <a:xfrm rot="2904838">
              <a:off x="6045105" y="3489265"/>
              <a:ext cx="532247" cy="357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3593159">
              <a:off x="5196551" y="3793237"/>
              <a:ext cx="532247" cy="357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981295">
              <a:off x="6938800" y="2685021"/>
              <a:ext cx="532247" cy="357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610225" y="4248150"/>
              <a:ext cx="27813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43675" y="3914775"/>
              <a:ext cx="18478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77125" y="2952750"/>
              <a:ext cx="914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Image Scale</a:t>
            </a:r>
            <a:r>
              <a:rPr lang="en-US" dirty="0" smtClean="0"/>
              <a:t> is the ratio between its size on the image and its actual size on the ground, but with most viewers you can zoom-in and zoom-out changing the scale.</a:t>
            </a:r>
          </a:p>
          <a:p>
            <a:r>
              <a:rPr lang="en-US" u="sng" dirty="0" smtClean="0"/>
              <a:t>Ground Sample Distance</a:t>
            </a:r>
            <a:r>
              <a:rPr lang="en-US" dirty="0" smtClean="0"/>
              <a:t> is the actual size of the ground that corresponds to an individual picture element (pixel).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918</Words>
  <Application>Microsoft Office PowerPoint</Application>
  <PresentationFormat>On-screen Show (4:3)</PresentationFormat>
  <Paragraphs>291</Paragraphs>
  <Slides>52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MWI</vt:lpstr>
      <vt:lpstr>Partnership Program for Spring Leaf-Off Imagery</vt:lpstr>
      <vt:lpstr>Agenda for Today’s Meeting</vt:lpstr>
      <vt:lpstr>Steering Committee</vt:lpstr>
      <vt:lpstr>Overview</vt:lpstr>
      <vt:lpstr>Project Specifications  Four Spectral Bands</vt:lpstr>
      <vt:lpstr>Project Specifications – Leaf-Off</vt:lpstr>
      <vt:lpstr>Project Specifications - Format</vt:lpstr>
      <vt:lpstr>What Ground Sample Distance?</vt:lpstr>
      <vt:lpstr>Definitions</vt:lpstr>
      <vt:lpstr>What GSD Do You Need?</vt:lpstr>
      <vt:lpstr>What GSD Do You Need?</vt:lpstr>
      <vt:lpstr>GSD Comparison</vt:lpstr>
      <vt:lpstr>GSD Comparison</vt:lpstr>
      <vt:lpstr>GSD Comparison</vt:lpstr>
      <vt:lpstr>GSD Comparison</vt:lpstr>
      <vt:lpstr>GSD Comparison</vt:lpstr>
      <vt:lpstr>GSD Comparison</vt:lpstr>
      <vt:lpstr>GSD Comparison</vt:lpstr>
      <vt:lpstr>GSD Comparison</vt:lpstr>
      <vt:lpstr>GSD = 0.5-meter  What Can You See?</vt:lpstr>
      <vt:lpstr>GSD = 0.5-meter  What Can You See?</vt:lpstr>
      <vt:lpstr>What about Bing?</vt:lpstr>
      <vt:lpstr>Project Specifications – Positional Accuracy</vt:lpstr>
      <vt:lpstr>Central Acquisition - 2013</vt:lpstr>
      <vt:lpstr>Northwest Acquisition – (2014?)</vt:lpstr>
      <vt:lpstr>2008 FSA Target Inventory</vt:lpstr>
      <vt:lpstr>Slide 27</vt:lpstr>
      <vt:lpstr>2011 Target Requirements</vt:lpstr>
      <vt:lpstr>Single Leg Template</vt:lpstr>
      <vt:lpstr>Completed Target</vt:lpstr>
      <vt:lpstr>Physical Features</vt:lpstr>
      <vt:lpstr>Documentation</vt:lpstr>
      <vt:lpstr>What is Needed?</vt:lpstr>
      <vt:lpstr>Spring Leaf-Off Imagery for Minnesota</vt:lpstr>
      <vt:lpstr>SAIP Partnership Opportunities</vt:lpstr>
      <vt:lpstr>SAIP Partnership Opportunities</vt:lpstr>
      <vt:lpstr>2010 Metro Imagery Partnerships</vt:lpstr>
      <vt:lpstr>Estimated Cost at Three Resolutions</vt:lpstr>
      <vt:lpstr>Comparative Costs</vt:lpstr>
      <vt:lpstr>Estimated Cost and Compactness</vt:lpstr>
      <vt:lpstr>Spring Aerial Imagery Program Partnerships       2009 – 2011 </vt:lpstr>
      <vt:lpstr>Slide 42</vt:lpstr>
      <vt:lpstr>Slide 43</vt:lpstr>
      <vt:lpstr>Tentative Schedule</vt:lpstr>
      <vt:lpstr>Request for Proposals (RFP)</vt:lpstr>
      <vt:lpstr>Contract</vt:lpstr>
      <vt:lpstr>Slide 47</vt:lpstr>
      <vt:lpstr>Data Management</vt:lpstr>
      <vt:lpstr>Slide 49</vt:lpstr>
      <vt:lpstr>http://www.mngeo.state.mn.us/chouse/wms/geo_image_server.html </vt:lpstr>
      <vt:lpstr>http://www.mngeo.state.mn.us/chouse/airphoto/spring2009-2015.html </vt:lpstr>
      <vt:lpstr>Spring Leaf-Off Imagery for Minnesota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MNDNR</dc:creator>
  <cp:lastModifiedBy>Nancy Rader</cp:lastModifiedBy>
  <cp:revision>180</cp:revision>
  <dcterms:created xsi:type="dcterms:W3CDTF">2009-07-17T15:09:04Z</dcterms:created>
  <dcterms:modified xsi:type="dcterms:W3CDTF">2012-04-16T21:46:45Z</dcterms:modified>
</cp:coreProperties>
</file>