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66" r:id="rId4"/>
    <p:sldId id="269" r:id="rId5"/>
    <p:sldId id="276" r:id="rId6"/>
    <p:sldId id="268" r:id="rId7"/>
    <p:sldId id="270" r:id="rId8"/>
    <p:sldId id="274" r:id="rId9"/>
    <p:sldId id="275" r:id="rId10"/>
    <p:sldId id="271" r:id="rId11"/>
    <p:sldId id="273" r:id="rId12"/>
    <p:sldId id="279" r:id="rId13"/>
    <p:sldId id="277" r:id="rId14"/>
    <p:sldId id="280" r:id="rId15"/>
    <p:sldId id="272" r:id="rId16"/>
    <p:sldId id="286" r:id="rId17"/>
    <p:sldId id="282" r:id="rId18"/>
    <p:sldId id="285" r:id="rId19"/>
    <p:sldId id="283" r:id="rId20"/>
    <p:sldId id="278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2F8C5-6DE4-41A2-8FA8-7F59DD2538C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AAE17-EC60-4CE4-9368-239680CA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28C2-FEC3-4924-8086-F13970D8783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852EB-932A-4B13-AE05-F54D5166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te.mn.us/mn/content_images/mng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72" y="881743"/>
            <a:ext cx="159285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429000"/>
            <a:ext cx="7391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MnGeo</a:t>
            </a:r>
            <a:r>
              <a:rPr lang="en-US" sz="2400" b="1" dirty="0" smtClean="0"/>
              <a:t> Statewide Geospatial Advisory </a:t>
            </a:r>
            <a:r>
              <a:rPr lang="en-US" sz="2400" b="1" dirty="0" smtClean="0"/>
              <a:t>Council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Hot Topics</a:t>
            </a:r>
          </a:p>
          <a:p>
            <a:pPr algn="ctr"/>
            <a:r>
              <a:rPr lang="en-US" sz="2400" b="1" dirty="0" smtClean="0"/>
              <a:t>November 28</a:t>
            </a:r>
            <a:r>
              <a:rPr lang="en-US" sz="2400" b="1" dirty="0" smtClean="0"/>
              <a:t>, </a:t>
            </a:r>
            <a:r>
              <a:rPr lang="en-US" sz="2400" b="1" dirty="0" smtClean="0"/>
              <a:t>2012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Location Privacy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6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eve\Desktop\Blog\veriplate-anpr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1"/>
            <a:ext cx="450040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eve\Desktop\Blog\ALPR_Roof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362200"/>
            <a:ext cx="2895601" cy="201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888" y="6296644"/>
            <a:ext cx="664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PIPS </a:t>
            </a:r>
            <a:r>
              <a:rPr lang="en-US" sz="1400" dirty="0" smtClean="0"/>
              <a:t>Technology, November 8, 2012; NDI Recognition Systems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Automated License Plate Recognition (ALPR)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70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-cDFiplirQGY/UJ_xR7hpSxI/AAAAAAAAB3Y/5_C9D0fb2-E/s1600/St.PetePo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95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322044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Credit</a:t>
            </a:r>
            <a:r>
              <a:rPr lang="en-US" sz="1400" dirty="0"/>
              <a:t>: </a:t>
            </a:r>
            <a:r>
              <a:rPr lang="en-US" sz="1400" dirty="0" smtClean="0"/>
              <a:t>wmnf.org, November </a:t>
            </a:r>
            <a:r>
              <a:rPr lang="en-US" sz="1400" dirty="0"/>
              <a:t>8, 2012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Mobile Surveillance Platforms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70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96668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778" y="6334667"/>
            <a:ext cx="6327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Credit</a:t>
            </a:r>
            <a:r>
              <a:rPr lang="en-US" sz="1400" dirty="0"/>
              <a:t>:  Jack Gruber, USA </a:t>
            </a:r>
            <a:r>
              <a:rPr lang="en-US" sz="1400" dirty="0" smtClean="0"/>
              <a:t>TODAY, November 25, 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Hand Scanners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51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.salon.com/2012/11/hernandez_chip_rect-460x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87689"/>
            <a:ext cx="5600700" cy="37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268309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Credit</a:t>
            </a:r>
            <a:r>
              <a:rPr lang="en-US" sz="1400" dirty="0"/>
              <a:t>: silver tiger via </a:t>
            </a:r>
            <a:r>
              <a:rPr lang="en-US" sz="1400" dirty="0" err="1" smtClean="0"/>
              <a:t>Shutterstock</a:t>
            </a:r>
            <a:r>
              <a:rPr lang="en-US" sz="1400" dirty="0" smtClean="0"/>
              <a:t>/Salon, November 27, 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RFID School ID’s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54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467" y="2057400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/>
              <a:t>=</a:t>
            </a:r>
            <a:endParaRPr lang="en-US" sz="20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0444" y="1749623"/>
            <a:ext cx="5410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7 Years of the “Geospatial Revolution”</a:t>
            </a:r>
          </a:p>
          <a:p>
            <a:pPr algn="ctr"/>
            <a:r>
              <a:rPr lang="en-US" b="1" dirty="0" smtClean="0"/>
              <a:t>(A better understanding of “Where” you </a:t>
            </a:r>
            <a:r>
              <a:rPr lang="en-US" b="1" dirty="0"/>
              <a:t>a</a:t>
            </a:r>
            <a:r>
              <a:rPr lang="en-US" b="1" dirty="0" smtClean="0"/>
              <a:t>re!)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Or</a:t>
            </a:r>
          </a:p>
          <a:p>
            <a:endParaRPr lang="en-US" sz="4000" b="1" dirty="0"/>
          </a:p>
          <a:p>
            <a:pPr algn="ctr"/>
            <a:r>
              <a:rPr lang="en-US" sz="4000" b="1" dirty="0" smtClean="0"/>
              <a:t>The Big Fat Legal Mess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“Geographer” Paradigm Shifts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545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ve\Desktop\Blog\iPhone Thi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53141"/>
            <a:ext cx="1748985" cy="2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eve\Desktop\Blog\hu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41663"/>
            <a:ext cx="16573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 </a:t>
            </a:r>
            <a:r>
              <a:rPr lang="en-US" sz="3200" b="1" dirty="0"/>
              <a:t>Want to Be Tracked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vs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We </a:t>
            </a:r>
            <a:r>
              <a:rPr lang="en-US" sz="3200" b="1" dirty="0"/>
              <a:t>Don’t Want to be </a:t>
            </a:r>
            <a:r>
              <a:rPr lang="en-US" sz="3200" b="1" dirty="0" smtClean="0"/>
              <a:t>Tracked</a:t>
            </a:r>
            <a:endParaRPr lang="en-US" sz="3200" b="1" dirty="0"/>
          </a:p>
        </p:txBody>
      </p:sp>
      <p:pic>
        <p:nvPicPr>
          <p:cNvPr id="4102" name="Picture 6" descr="fb friendshake 2 edi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79726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89" y="55767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‘</a:t>
            </a:r>
            <a:r>
              <a:rPr lang="en-US" dirty="0"/>
              <a:t>Find Friends Nearby</a:t>
            </a:r>
            <a:r>
              <a:rPr lang="en-US" dirty="0" smtClean="0"/>
              <a:t>’	Find My Stolen iPhone	We Don’t Want No </a:t>
            </a:r>
          </a:p>
          <a:p>
            <a:r>
              <a:rPr lang="en-US" dirty="0"/>
              <a:t>	</a:t>
            </a:r>
            <a:r>
              <a:rPr lang="en-US" dirty="0" smtClean="0"/>
              <a:t>						    Stinking Drones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Legislation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3088" y="1295400"/>
            <a:ext cx="82437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June 14, </a:t>
            </a:r>
            <a:r>
              <a:rPr lang="en-US" b="1" dirty="0" smtClean="0"/>
              <a:t>2011 </a:t>
            </a:r>
            <a:r>
              <a:rPr lang="en-US" dirty="0"/>
              <a:t>-  S. </a:t>
            </a:r>
            <a:r>
              <a:rPr lang="en-US" dirty="0" smtClean="0"/>
              <a:t>1212/H.R.2168,  “Bipartisan </a:t>
            </a:r>
            <a:r>
              <a:rPr lang="en-US" dirty="0"/>
              <a:t>Legislation Provides Needed Legal Clarity for Use of </a:t>
            </a:r>
            <a:r>
              <a:rPr lang="en-US" dirty="0" err="1"/>
              <a:t>Geolocation</a:t>
            </a:r>
            <a:r>
              <a:rPr lang="en-US" dirty="0"/>
              <a:t> </a:t>
            </a:r>
            <a:r>
              <a:rPr lang="en-US" dirty="0" smtClean="0"/>
              <a:t>Information”.  Senator </a:t>
            </a:r>
            <a:r>
              <a:rPr lang="en-US" dirty="0"/>
              <a:t>Ron </a:t>
            </a:r>
            <a:r>
              <a:rPr lang="en-US" dirty="0" smtClean="0"/>
              <a:t>Wyden, Oregon; Representative </a:t>
            </a:r>
            <a:r>
              <a:rPr lang="en-US" dirty="0"/>
              <a:t>Jason </a:t>
            </a:r>
            <a:r>
              <a:rPr lang="en-US" dirty="0" err="1" smtClean="0"/>
              <a:t>Chaffetz</a:t>
            </a:r>
            <a:r>
              <a:rPr lang="en-US" dirty="0" smtClean="0"/>
              <a:t>, Utah.  Consumer must give consent before tracking.</a:t>
            </a:r>
          </a:p>
          <a:p>
            <a:endParaRPr lang="en-US" dirty="0" smtClean="0"/>
          </a:p>
          <a:p>
            <a:r>
              <a:rPr lang="en-US" b="1" dirty="0"/>
              <a:t>June 15, 2011 </a:t>
            </a:r>
            <a:r>
              <a:rPr lang="en-US" b="1" dirty="0" smtClean="0"/>
              <a:t>– </a:t>
            </a:r>
            <a:r>
              <a:rPr lang="en-US" dirty="0" smtClean="0"/>
              <a:t>S. 1223, “The </a:t>
            </a:r>
            <a:r>
              <a:rPr lang="en-US" dirty="0"/>
              <a:t>Location Privacy Protection Act of </a:t>
            </a:r>
            <a:r>
              <a:rPr lang="en-US" dirty="0" smtClean="0"/>
              <a:t>2011”.   Senator Franken</a:t>
            </a:r>
            <a:r>
              <a:rPr lang="en-US" dirty="0"/>
              <a:t>, Minnesota. Consumer must give consent before tracking.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June </a:t>
            </a:r>
            <a:r>
              <a:rPr lang="en-US" b="1" dirty="0"/>
              <a:t>7, </a:t>
            </a:r>
            <a:r>
              <a:rPr lang="en-US" b="1" dirty="0" smtClean="0"/>
              <a:t>2012 </a:t>
            </a:r>
            <a:r>
              <a:rPr lang="en-US" b="1" dirty="0"/>
              <a:t>-   </a:t>
            </a:r>
            <a:r>
              <a:rPr lang="en-US" dirty="0"/>
              <a:t>S. 3287/</a:t>
            </a:r>
            <a:r>
              <a:rPr lang="en-US" dirty="0" smtClean="0"/>
              <a:t>H.R</a:t>
            </a:r>
            <a:r>
              <a:rPr lang="en-US" dirty="0"/>
              <a:t>. 5925,</a:t>
            </a:r>
            <a:r>
              <a:rPr lang="en-US" b="1" dirty="0"/>
              <a:t> “</a:t>
            </a:r>
            <a:r>
              <a:rPr lang="en-US" dirty="0" smtClean="0"/>
              <a:t>Preserving </a:t>
            </a:r>
            <a:r>
              <a:rPr lang="en-US" dirty="0"/>
              <a:t>Freedom From Unwarranted Surveillance Act of </a:t>
            </a:r>
            <a:r>
              <a:rPr lang="en-US" dirty="0" smtClean="0"/>
              <a:t>2012” Senator Rand Paul, Kentucky, Representative </a:t>
            </a:r>
            <a:r>
              <a:rPr lang="en-US" dirty="0"/>
              <a:t>Austin Scott, Georgia. </a:t>
            </a:r>
            <a:r>
              <a:rPr lang="en-US" dirty="0" smtClean="0"/>
              <a:t>Obtain </a:t>
            </a:r>
            <a:r>
              <a:rPr lang="en-US" dirty="0"/>
              <a:t>a warrant before a drone can be used for surveillance </a:t>
            </a:r>
            <a:r>
              <a:rPr lang="en-US" dirty="0" smtClean="0"/>
              <a:t>activities.</a:t>
            </a:r>
          </a:p>
          <a:p>
            <a:endParaRPr lang="en-US" dirty="0"/>
          </a:p>
          <a:p>
            <a:r>
              <a:rPr lang="en-US" b="1" dirty="0" smtClean="0"/>
              <a:t>June </a:t>
            </a:r>
            <a:r>
              <a:rPr lang="en-US" b="1" dirty="0"/>
              <a:t>29, </a:t>
            </a:r>
            <a:r>
              <a:rPr lang="en-US" b="1" dirty="0" smtClean="0"/>
              <a:t>2012 </a:t>
            </a:r>
            <a:r>
              <a:rPr lang="en-US" dirty="0" smtClean="0"/>
              <a:t>- Amendment </a:t>
            </a:r>
            <a:r>
              <a:rPr lang="en-US" dirty="0"/>
              <a:t>to H.R. 5972, the Transportation, Housing and Urban Development and Related Agencies Appropriations Act of 2013. </a:t>
            </a:r>
            <a:r>
              <a:rPr lang="en-US" dirty="0" smtClean="0"/>
              <a:t>Prohibit government of GPS tracking of passenger </a:t>
            </a:r>
            <a:r>
              <a:rPr lang="en-US" dirty="0"/>
              <a:t>or commercial </a:t>
            </a:r>
            <a:r>
              <a:rPr lang="en-US" dirty="0" smtClean="0"/>
              <a:t>vehicles.</a:t>
            </a:r>
          </a:p>
          <a:p>
            <a:endParaRPr lang="en-US" dirty="0"/>
          </a:p>
          <a:p>
            <a:r>
              <a:rPr lang="en-US" b="1" dirty="0" smtClean="0"/>
              <a:t>October 12, 2012 </a:t>
            </a:r>
            <a:r>
              <a:rPr lang="en-US" dirty="0" smtClean="0"/>
              <a:t>- GAO </a:t>
            </a:r>
            <a:r>
              <a:rPr lang="en-US" dirty="0"/>
              <a:t>Report - Mobile Device Location Data: Additional Federal Actions Could Help Protect Consumer </a:t>
            </a:r>
            <a:r>
              <a:rPr lang="en-US" dirty="0" smtClean="0"/>
              <a:t>Privacy.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54" y="1219200"/>
            <a:ext cx="533009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Tracking Technology Examples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16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Legal Cases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September 10, 2008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U.S. District </a:t>
            </a:r>
            <a:r>
              <a:rPr lang="en-US" dirty="0" smtClean="0"/>
              <a:t>Court of Western Pennsylvania. </a:t>
            </a:r>
            <a:r>
              <a:rPr lang="en-US" dirty="0"/>
              <a:t>P</a:t>
            </a:r>
            <a:r>
              <a:rPr lang="en-US" dirty="0" smtClean="0"/>
              <a:t>olice need </a:t>
            </a:r>
            <a:r>
              <a:rPr lang="en-US" dirty="0"/>
              <a:t>a warrant before obtaining a history of location </a:t>
            </a:r>
            <a:r>
              <a:rPr lang="en-US" dirty="0" smtClean="0"/>
              <a:t>information about </a:t>
            </a:r>
            <a:r>
              <a:rPr lang="en-US" dirty="0"/>
              <a:t>a suspect from a cell phone </a:t>
            </a:r>
            <a:r>
              <a:rPr lang="en-US" dirty="0" smtClean="0"/>
              <a:t>provider.</a:t>
            </a:r>
          </a:p>
          <a:p>
            <a:endParaRPr lang="en-US" b="1" dirty="0"/>
          </a:p>
          <a:p>
            <a:r>
              <a:rPr lang="en-US" b="1" dirty="0" smtClean="0"/>
              <a:t>January </a:t>
            </a:r>
            <a:r>
              <a:rPr lang="en-US" b="1" dirty="0"/>
              <a:t>23, </a:t>
            </a:r>
            <a:r>
              <a:rPr lang="en-US" b="1" dirty="0" smtClean="0"/>
              <a:t>2012</a:t>
            </a:r>
            <a:r>
              <a:rPr lang="en-US" dirty="0" smtClean="0"/>
              <a:t>:</a:t>
            </a:r>
            <a:r>
              <a:rPr lang="en-US" b="1" dirty="0" smtClean="0"/>
              <a:t>  </a:t>
            </a:r>
            <a:r>
              <a:rPr lang="en-US" dirty="0" smtClean="0"/>
              <a:t>U.S. Supreme Court. U.S. vs. </a:t>
            </a:r>
            <a:r>
              <a:rPr lang="en-US" dirty="0"/>
              <a:t>Jones. </a:t>
            </a:r>
            <a:r>
              <a:rPr lang="en-US" dirty="0" smtClean="0"/>
              <a:t>Police </a:t>
            </a:r>
            <a:r>
              <a:rPr lang="en-US" dirty="0"/>
              <a:t>must obtain a warrant before attaching a GPS to a suspect's </a:t>
            </a:r>
            <a:r>
              <a:rPr lang="en-US" dirty="0" smtClean="0"/>
              <a:t>car.</a:t>
            </a:r>
          </a:p>
          <a:p>
            <a:endParaRPr lang="en-US" dirty="0"/>
          </a:p>
          <a:p>
            <a:r>
              <a:rPr lang="en-US" b="1" dirty="0"/>
              <a:t>February 29, </a:t>
            </a:r>
            <a:r>
              <a:rPr lang="en-US" b="1" dirty="0" smtClean="0"/>
              <a:t>2012</a:t>
            </a:r>
            <a:r>
              <a:rPr lang="en-US" dirty="0"/>
              <a:t>:  U.S. Court of Appeals for the 7th </a:t>
            </a:r>
            <a:r>
              <a:rPr lang="en-US" dirty="0" smtClean="0"/>
              <a:t>Circuit.  U.S. </a:t>
            </a:r>
            <a:r>
              <a:rPr lang="en-US" dirty="0"/>
              <a:t>vs. Abel Flores-Lopez. </a:t>
            </a:r>
            <a:r>
              <a:rPr lang="en-US" dirty="0" smtClean="0"/>
              <a:t>OK for a police </a:t>
            </a:r>
            <a:r>
              <a:rPr lang="en-US" dirty="0"/>
              <a:t>officer to search a suspect's cell phone in the process of making an </a:t>
            </a:r>
            <a:r>
              <a:rPr lang="en-US" dirty="0" smtClean="0"/>
              <a:t>arrest.</a:t>
            </a:r>
          </a:p>
          <a:p>
            <a:endParaRPr lang="en-US" dirty="0"/>
          </a:p>
          <a:p>
            <a:r>
              <a:rPr lang="en-US" b="1" dirty="0"/>
              <a:t>August </a:t>
            </a:r>
            <a:r>
              <a:rPr lang="en-US" b="1" dirty="0" smtClean="0"/>
              <a:t>14, 2012</a:t>
            </a:r>
            <a:r>
              <a:rPr lang="en-US" dirty="0" smtClean="0"/>
              <a:t>: United </a:t>
            </a:r>
            <a:r>
              <a:rPr lang="en-US" dirty="0"/>
              <a:t>States Court of Appeals for the Sixth </a:t>
            </a:r>
            <a:r>
              <a:rPr lang="en-US" dirty="0" smtClean="0"/>
              <a:t>Circuit. U.S. vs. Melvin Skinner</a:t>
            </a:r>
            <a:r>
              <a:rPr lang="en-US" dirty="0"/>
              <a:t>. </a:t>
            </a:r>
            <a:r>
              <a:rPr lang="en-US" dirty="0" smtClean="0"/>
              <a:t>Cell </a:t>
            </a:r>
            <a:r>
              <a:rPr lang="en-US" dirty="0"/>
              <a:t>phone </a:t>
            </a:r>
            <a:r>
              <a:rPr lang="en-US" dirty="0" smtClean="0"/>
              <a:t>tower location </a:t>
            </a:r>
            <a:r>
              <a:rPr lang="en-US" dirty="0"/>
              <a:t>information of a drug smuggler was admissible in court.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September 4, 2012</a:t>
            </a:r>
            <a:r>
              <a:rPr lang="en-US" dirty="0" smtClean="0"/>
              <a:t>: U.S. District Court for the District of Columbia.  U.S.  Vs. Jones. Again…….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teve\Desktop\Blog\cellebrite-ufed-0411-md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Cell Phone Location Download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16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Four Ideas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“Geographer” Paradigm Shifts - Two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We Want to Be Tracked vs. We Don’t Want to be Tracked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The Big Fat Legal Mess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Takeaways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19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rbimg.com/img-50a38e4a/turbine/chi-progressive-snapshot-device-comes-to-illin-001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33361"/>
            <a:ext cx="6438900" cy="361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269377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Credit: Chicago Tribune: November 12, 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Consumer Deals – No Location Tracking Yet……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54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1316" y="5715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Questions?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1884" y="402771"/>
            <a:ext cx="835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333333"/>
                </a:solidFill>
                <a:latin typeface="arial"/>
              </a:rPr>
              <a:t>Take </a:t>
            </a:r>
            <a:r>
              <a:rPr lang="en-US" sz="2800" b="1" dirty="0" err="1" smtClean="0">
                <a:solidFill>
                  <a:srgbClr val="333333"/>
                </a:solidFill>
                <a:latin typeface="arial"/>
              </a:rPr>
              <a:t>Aways</a:t>
            </a:r>
            <a:endParaRPr lang="en-US" sz="2800" b="1" dirty="0" smtClean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9819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second “Geographer” Paradigm Shift is underway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The technology is miles ahead of the law and accelerating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Attention is going to be needed to straighten this thing out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The “Experts” are in this community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“Geographer” Paradigm Shifts </a:t>
            </a:r>
            <a:endParaRPr lang="en-US" sz="3200" b="1" dirty="0"/>
          </a:p>
        </p:txBody>
      </p:sp>
      <p:pic>
        <p:nvPicPr>
          <p:cNvPr id="5" name="Picture 4" descr="C:\Users\Steve\AppData\Local\Microsoft\Windows\Temporary Internet Files\Content.IE5\P18I0ZCI\MC900438062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31469"/>
            <a:ext cx="2159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57689" y="2189639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+</a:t>
            </a:r>
            <a:endParaRPr lang="en-US" sz="9600" b="1" dirty="0"/>
          </a:p>
        </p:txBody>
      </p:sp>
      <p:pic>
        <p:nvPicPr>
          <p:cNvPr id="7" name="Picture 6" descr="C:\Users\Steve\AppData\Local\Microsoft\Windows\Temporary Internet Files\Content.IE5\QRS3QCQC\MP900402149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89" y="2276064"/>
            <a:ext cx="1467556" cy="13968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486400" y="2189639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2189639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GIS</a:t>
            </a:r>
            <a:endParaRPr lang="en-US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876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50 years of </a:t>
            </a:r>
          </a:p>
          <a:p>
            <a:pPr algn="ctr"/>
            <a:r>
              <a:rPr lang="en-US" sz="4000" b="1" dirty="0" smtClean="0"/>
              <a:t>A Better Understanding of “Where”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375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eve\AppData\Local\Microsoft\Windows\Temporary Internet Files\Content.IE5\P18I0ZCI\MC900438062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4546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96000" y="1066800"/>
            <a:ext cx="16340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/>
              <a:t>+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39733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4" b="4521"/>
          <a:stretch/>
        </p:blipFill>
        <p:spPr bwMode="auto">
          <a:xfrm>
            <a:off x="609600" y="1447800"/>
            <a:ext cx="8153400" cy="403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6700" y="586457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2005!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GIS for the Masses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11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teve\Desktop\Blog\Screen-Shot-2012-09-20-at-12.24.26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799"/>
            <a:ext cx="5105400" cy="52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SmartPhone</a:t>
            </a:r>
            <a:r>
              <a:rPr lang="en-US" sz="3200" b="1" dirty="0" smtClean="0"/>
              <a:t> Mapping and Tracking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33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ve\Desktop\Blog\Sheriff Dr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888404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400800"/>
            <a:ext cx="4206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Credit: csmonitor.com, July 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Drones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70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ve\Desktop\Blog\facdls9807ag232-thumb-550xauto-98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323378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</a:t>
            </a:r>
            <a:r>
              <a:rPr lang="en-US" sz="1400" dirty="0" smtClean="0"/>
              <a:t>redpepperland.com, August 13, 2012 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Facebook Based Recognition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70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eve\Desktop\Blog\gps_sh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33222"/>
            <a:ext cx="47244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3246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</a:t>
            </a:r>
            <a:r>
              <a:rPr lang="en-US" sz="1400" dirty="0" smtClean="0"/>
              <a:t>gpsshoe.com, October 16, 2012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GPS Tracking Devices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70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610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</cp:lastModifiedBy>
  <cp:revision>40</cp:revision>
  <dcterms:created xsi:type="dcterms:W3CDTF">2012-05-30T13:55:46Z</dcterms:created>
  <dcterms:modified xsi:type="dcterms:W3CDTF">2012-11-28T18:04:43Z</dcterms:modified>
</cp:coreProperties>
</file>