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62" r:id="rId2"/>
    <p:sldId id="372" r:id="rId3"/>
    <p:sldId id="373" r:id="rId4"/>
    <p:sldId id="363" r:id="rId5"/>
    <p:sldId id="273" r:id="rId6"/>
    <p:sldId id="272" r:id="rId7"/>
    <p:sldId id="371" r:id="rId8"/>
    <p:sldId id="351" r:id="rId9"/>
    <p:sldId id="311" r:id="rId10"/>
    <p:sldId id="370" r:id="rId11"/>
    <p:sldId id="305" r:id="rId12"/>
  </p:sldIdLst>
  <p:sldSz cx="9144000" cy="6858000" type="screen4x3"/>
  <p:notesSz cx="11707813" cy="15286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58" autoAdjust="0"/>
    <p:restoredTop sz="91236" autoAdjust="0"/>
  </p:normalViewPr>
  <p:slideViewPr>
    <p:cSldViewPr>
      <p:cViewPr>
        <p:scale>
          <a:sx n="100" d="100"/>
          <a:sy n="100" d="100"/>
        </p:scale>
        <p:origin x="-58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5074446" cy="764824"/>
          </a:xfrm>
          <a:prstGeom prst="rect">
            <a:avLst/>
          </a:prstGeom>
        </p:spPr>
        <p:txBody>
          <a:bodyPr vert="horz" lIns="154219" tIns="77110" rIns="154219" bIns="771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630718" y="1"/>
            <a:ext cx="5074446" cy="764824"/>
          </a:xfrm>
          <a:prstGeom prst="rect">
            <a:avLst/>
          </a:prstGeom>
        </p:spPr>
        <p:txBody>
          <a:bodyPr vert="horz" lIns="154219" tIns="77110" rIns="154219" bIns="771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2100">
                <a:latin typeface="+mn-lt"/>
                <a:cs typeface="+mn-cs"/>
              </a:defRPr>
            </a:lvl1pPr>
          </a:lstStyle>
          <a:p>
            <a:pPr>
              <a:defRPr/>
            </a:pPr>
            <a:fld id="{4E662061-CD9E-4017-BE99-CE7BB7004DD6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4518604"/>
            <a:ext cx="5074446" cy="764824"/>
          </a:xfrm>
          <a:prstGeom prst="rect">
            <a:avLst/>
          </a:prstGeom>
        </p:spPr>
        <p:txBody>
          <a:bodyPr vert="horz" lIns="154219" tIns="77110" rIns="154219" bIns="771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630718" y="14518604"/>
            <a:ext cx="5074446" cy="764824"/>
          </a:xfrm>
          <a:prstGeom prst="rect">
            <a:avLst/>
          </a:prstGeom>
        </p:spPr>
        <p:txBody>
          <a:bodyPr vert="horz" lIns="154219" tIns="77110" rIns="154219" bIns="771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100">
                <a:latin typeface="+mn-lt"/>
                <a:cs typeface="+mn-cs"/>
              </a:defRPr>
            </a:lvl1pPr>
          </a:lstStyle>
          <a:p>
            <a:pPr>
              <a:defRPr/>
            </a:pPr>
            <a:fld id="{526FA386-8A47-4EB4-BDAC-D02CD8F4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5074446" cy="764824"/>
          </a:xfrm>
          <a:prstGeom prst="rect">
            <a:avLst/>
          </a:prstGeom>
        </p:spPr>
        <p:txBody>
          <a:bodyPr vert="horz" lIns="151343" tIns="75671" rIns="151343" bIns="75671" rtlCol="0"/>
          <a:lstStyle>
            <a:lvl1pPr algn="l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630718" y="1"/>
            <a:ext cx="5074446" cy="764824"/>
          </a:xfrm>
          <a:prstGeom prst="rect">
            <a:avLst/>
          </a:prstGeom>
        </p:spPr>
        <p:txBody>
          <a:bodyPr vert="horz" lIns="151343" tIns="75671" rIns="151343" bIns="75671" rtlCol="0"/>
          <a:lstStyle>
            <a:lvl1pPr algn="r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663419-B733-4366-8659-8FF993F710FD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1144588"/>
            <a:ext cx="7646987" cy="573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1343" tIns="75671" rIns="151343" bIns="7567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71843" y="7261914"/>
            <a:ext cx="9364130" cy="6878196"/>
          </a:xfrm>
          <a:prstGeom prst="rect">
            <a:avLst/>
          </a:prstGeom>
        </p:spPr>
        <p:txBody>
          <a:bodyPr vert="horz" lIns="151343" tIns="75671" rIns="151343" bIns="7567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4518604"/>
            <a:ext cx="5074446" cy="764824"/>
          </a:xfrm>
          <a:prstGeom prst="rect">
            <a:avLst/>
          </a:prstGeom>
        </p:spPr>
        <p:txBody>
          <a:bodyPr vert="horz" lIns="151343" tIns="75671" rIns="151343" bIns="75671" rtlCol="0" anchor="b"/>
          <a:lstStyle>
            <a:lvl1pPr algn="l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630718" y="14518604"/>
            <a:ext cx="5074446" cy="764824"/>
          </a:xfrm>
          <a:prstGeom prst="rect">
            <a:avLst/>
          </a:prstGeom>
        </p:spPr>
        <p:txBody>
          <a:bodyPr vert="horz" lIns="151343" tIns="75671" rIns="151343" bIns="75671" rtlCol="0" anchor="b"/>
          <a:lstStyle>
            <a:lvl1pPr algn="r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9A9DC2-C203-4319-AF84-ED2A9A309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9DC2-C203-4319-AF84-ED2A9A309A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9569-5653-4FBB-B052-56FB03DB0E87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0B30-0221-4001-A5A3-D2568D8D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BF7E-68A9-4509-A3D3-121D125E98D0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A7CF-462D-4504-923C-B98A7A3D5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7ABF-ADA6-4699-8C48-1A28534B93A9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2C76-5290-4EA0-8DCC-D236F41C9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F510-B6E0-4E6E-B1B8-E20FAE63ED63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EB42-0F0D-4484-86FC-A333C864D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BBCC-A370-47F8-9260-1998B0B811BE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BE7A-B111-4A8C-990A-B066E2A95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21BA-8DE5-466E-8B10-DEB3A06CC669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2A3D-47F0-4C0A-A019-CFA29F58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7BE3-6724-483D-8D0E-5CFA1A6081E9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2A03-52D4-4477-AEE1-C98A29C62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87FB-AF3E-4D62-A340-5D032656124B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9607-1447-42F1-8714-30B8AC567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C0DF-7A02-4A42-80F2-691D181FB40B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6F07-C1FA-41F2-A2D7-4E363F930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8AEE-D406-43F6-B982-6CA9B67D7249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B9D9-264C-4E22-A65E-E3D058290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8E0E-0840-4C8F-84F9-DBFF9FAB9199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AA4B-AB18-4F87-97A7-D8C140A71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9635E8A-A5AD-43A1-B7F3-FFD57D5009A2}" type="datetime1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CB5FCFD-FDCD-46CF-A7A6-C8065826E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3" r:id="rId2"/>
    <p:sldLayoutId id="2147483899" r:id="rId3"/>
    <p:sldLayoutId id="2147483894" r:id="rId4"/>
    <p:sldLayoutId id="2147483895" r:id="rId5"/>
    <p:sldLayoutId id="2147483896" r:id="rId6"/>
    <p:sldLayoutId id="2147483900" r:id="rId7"/>
    <p:sldLayoutId id="2147483901" r:id="rId8"/>
    <p:sldLayoutId id="2147483902" r:id="rId9"/>
    <p:sldLayoutId id="2147483897" r:id="rId10"/>
    <p:sldLayoutId id="21474839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806825"/>
            <a:ext cx="8686800" cy="2365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Imagery for the Nation</a:t>
            </a:r>
            <a:br>
              <a:rPr lang="en-US" sz="5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Successful and Effective Program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27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4582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Minnesota Statewide Advisory Council</a:t>
            </a:r>
          </a:p>
        </p:txBody>
      </p:sp>
      <p:pic>
        <p:nvPicPr>
          <p:cNvPr id="8196" name="Picture 2" descr="http://www.condmat.physics.manchester.ac.uk/images/pictures/graphane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1400" y="228600"/>
            <a:ext cx="4064000" cy="304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198" name="Picture 5" descr="IFTN_logo_we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5486400"/>
            <a:ext cx="2887386" cy="9906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5A784-A524-4ED1-97FF-0652714504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NSGIC’s Plans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NSGIC has asked the FGDC for a briefing on their activities</a:t>
            </a:r>
          </a:p>
          <a:p>
            <a:r>
              <a:rPr lang="en-US" dirty="0" smtClean="0"/>
              <a:t>Considering moving forward with states to develop nationwide contracts through the Western States Contracting Alliance that all states could use (similar to GSA contracts)</a:t>
            </a:r>
          </a:p>
          <a:p>
            <a:pPr lvl="1"/>
            <a:r>
              <a:rPr lang="en-US" dirty="0" smtClean="0"/>
              <a:t>Need to identify a state that would be willing to take the lead and adhere to the IFTN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EB42-0F0D-4484-86FC-A333C864D8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8000" dirty="0" smtClean="0"/>
              <a:t>Thank You</a:t>
            </a:r>
            <a:endParaRPr lang="en-US" sz="8000" dirty="0"/>
          </a:p>
        </p:txBody>
      </p:sp>
      <p:pic>
        <p:nvPicPr>
          <p:cNvPr id="50179" name="Picture 4" descr="IFTN_logo_hi-rez_w-reflectio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31925" y="2133600"/>
            <a:ext cx="626427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B77AC-E61A-4D01-B1D8-5B461E4073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4953000"/>
            <a:ext cx="68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We’ve talked and planned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½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move forward.</a:t>
            </a:r>
          </a:p>
          <a:p>
            <a:pPr algn="ctr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Programs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meter, leaf-on (Improvements to existing NAIP Program)</a:t>
            </a:r>
          </a:p>
          <a:p>
            <a:r>
              <a:rPr lang="en-US" dirty="0" smtClean="0"/>
              <a:t>One foot, leaf-off (newly proposed program)</a:t>
            </a:r>
          </a:p>
          <a:p>
            <a:r>
              <a:rPr lang="en-US" dirty="0" smtClean="0"/>
              <a:t>Both programs have buy-up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EB42-0F0D-4484-86FC-A333C864D8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EB42-0F0D-4484-86FC-A333C864D8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337" t="30392" r="12601" b="5838"/>
          <a:stretch>
            <a:fillRect/>
          </a:stretch>
        </p:blipFill>
        <p:spPr bwMode="auto">
          <a:xfrm>
            <a:off x="1600200" y="1676400"/>
            <a:ext cx="3568148" cy="2279650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3512" t="32478" r="22095" b="11378"/>
          <a:stretch>
            <a:fillRect/>
          </a:stretch>
        </p:blipFill>
        <p:spPr bwMode="auto">
          <a:xfrm>
            <a:off x="1579418" y="4114800"/>
            <a:ext cx="3602182" cy="2286000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Leaf-Off  </a:t>
            </a:r>
            <a:r>
              <a:rPr lang="en-US" i="1" dirty="0" smtClean="0"/>
              <a:t>vs. </a:t>
            </a:r>
            <a:r>
              <a:rPr lang="en-US" dirty="0" smtClean="0"/>
              <a:t>Leaf-On</a:t>
            </a:r>
            <a:br>
              <a:rPr lang="en-US" dirty="0" smtClean="0"/>
            </a:br>
            <a:r>
              <a:rPr lang="en-US" sz="3100" dirty="0" smtClean="0"/>
              <a:t>You can’t map what you can’t see</a:t>
            </a:r>
            <a:endParaRPr lang="en-US" sz="31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62600" y="2286000"/>
            <a:ext cx="3352800" cy="43434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tabLst>
                <a:tab pos="0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information on homes, roads, property boundaries and other features is not easily discernable in  the leaf-on Imagery above.  Leaf-on imagery is valuable for most agriculture and many natural resources applications.  Leaf-off imagery (image below) is required for most mapping applications.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Requirement for Hi-Res Imagery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governments are responsible for a great deal of the nation’s infrastructure, and for providing direct citizen services, including emergency response</a:t>
            </a:r>
          </a:p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at large scales is a required for their business needs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C065F-4B94-4DB0-9D91-6EEE1B38C3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197" name="Picture 2" descr="C:\Users\Lucy\AppData\Local\Microsoft\Windows\Temporary Internet Files\Content.Outlook\HMI62QJT\Washington_imagery_2005_6inch.jpg"/>
          <p:cNvPicPr>
            <a:picLocks noChangeAspect="1" noChangeArrowheads="1"/>
          </p:cNvPicPr>
          <p:nvPr/>
        </p:nvPicPr>
        <p:blipFill>
          <a:blip r:embed="rId2" cstate="print"/>
          <a:srcRect l="12643" t="20000" r="9195" b="24445"/>
          <a:stretch>
            <a:fillRect/>
          </a:stretch>
        </p:blipFill>
        <p:spPr bwMode="auto">
          <a:xfrm>
            <a:off x="990600" y="2911475"/>
            <a:ext cx="4953000" cy="36417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590800" y="47244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54864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5943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4267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196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1295400" y="3276600"/>
            <a:ext cx="8382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3048000" y="2895600"/>
            <a:ext cx="8382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4191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3352800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Entrances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4062413"/>
            <a:ext cx="2667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Air Vents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5421313"/>
            <a:ext cx="2667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Light/Utility Poles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4735513"/>
            <a:ext cx="2667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Manhole Covers</a:t>
            </a:r>
          </a:p>
        </p:txBody>
      </p:sp>
      <p:cxnSp>
        <p:nvCxnSpPr>
          <p:cNvPr id="19" name="Straight Arrow Connector 18"/>
          <p:cNvCxnSpPr>
            <a:stCxn id="14" idx="1"/>
            <a:endCxn id="11" idx="2"/>
          </p:cNvCxnSpPr>
          <p:nvPr/>
        </p:nvCxnSpPr>
        <p:spPr>
          <a:xfrm rot="10800000" flipV="1">
            <a:off x="2133600" y="3536950"/>
            <a:ext cx="4038600" cy="1587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  <a:endCxn id="12" idx="2"/>
          </p:cNvCxnSpPr>
          <p:nvPr/>
        </p:nvCxnSpPr>
        <p:spPr>
          <a:xfrm rot="10800000">
            <a:off x="3886200" y="3314700"/>
            <a:ext cx="2286000" cy="2222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1"/>
            <a:endCxn id="9" idx="6"/>
          </p:cNvCxnSpPr>
          <p:nvPr/>
        </p:nvCxnSpPr>
        <p:spPr>
          <a:xfrm rot="10800000" flipV="1">
            <a:off x="4343400" y="4246563"/>
            <a:ext cx="1828800" cy="21113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1"/>
            <a:endCxn id="13" idx="0"/>
          </p:cNvCxnSpPr>
          <p:nvPr/>
        </p:nvCxnSpPr>
        <p:spPr>
          <a:xfrm rot="10800000">
            <a:off x="4838700" y="4191000"/>
            <a:ext cx="1333500" cy="5556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1"/>
            <a:endCxn id="10" idx="6"/>
          </p:cNvCxnSpPr>
          <p:nvPr/>
        </p:nvCxnSpPr>
        <p:spPr>
          <a:xfrm rot="10800000">
            <a:off x="5410200" y="4533900"/>
            <a:ext cx="762000" cy="3873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1"/>
            <a:endCxn id="6" idx="6"/>
          </p:cNvCxnSpPr>
          <p:nvPr/>
        </p:nvCxnSpPr>
        <p:spPr>
          <a:xfrm rot="10800000">
            <a:off x="2819400" y="4838700"/>
            <a:ext cx="3352800" cy="825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</p:cNvCxnSpPr>
          <p:nvPr/>
        </p:nvCxnSpPr>
        <p:spPr>
          <a:xfrm rot="10800000" flipV="1">
            <a:off x="2971800" y="5607050"/>
            <a:ext cx="3200400" cy="317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1"/>
            <a:endCxn id="8" idx="6"/>
          </p:cNvCxnSpPr>
          <p:nvPr/>
        </p:nvCxnSpPr>
        <p:spPr>
          <a:xfrm rot="10800000" flipV="1">
            <a:off x="2362200" y="5607050"/>
            <a:ext cx="3810000" cy="4889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National Agriculture Imagery Program (NAIP)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1-meter, leaf-on, natural color imagery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agreement that it meets most Federal, state and local needs for leaf-on imagery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Well-managed, highly effective program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areas: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Wall-to-wall coverage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agricultural lands (CLU)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Authorization/Appropriation – need “line item”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additional </a:t>
            </a:r>
            <a:r>
              <a:rPr lang="en-US" sz="2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funds to start an annual cycle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address 1-meter need in Alaska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(under current concept, DOI has responsibility for AK)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21508" name="Picture 3" descr="IFTN_logo_we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97738" y="6019800"/>
            <a:ext cx="18462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4938B-270F-48DA-BC12-E5566F482C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Hi-Resolution Imagery Program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97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1-foot, leaf-off, natural color imagery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(proposed)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agreement that a higher resolution (&gt;1-meter) 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leaf-off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is required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Federal/state/local coordination only occurs over some of the identified 133 cities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Geospatial Intelligence Agency funds acquisitions and works through USGS to partner with state and local governments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10" descr="IFTN_logo_we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97738" y="6019800"/>
            <a:ext cx="18462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813FB-CD45-497C-A34C-05CBA97377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of the Program – Buy-ups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686800" cy="4625975"/>
          </a:xfrm>
        </p:spPr>
        <p:txBody>
          <a:bodyPr/>
          <a:lstStyle/>
          <a:p>
            <a:r>
              <a:rPr lang="en-US" sz="2800" dirty="0" smtClean="0"/>
              <a:t>Users would pay partner with Feds and pay 100% of the cost for enhancements like the following:</a:t>
            </a:r>
          </a:p>
          <a:p>
            <a:pPr lvl="1"/>
            <a:r>
              <a:rPr lang="en-US" sz="2400" dirty="0" smtClean="0"/>
              <a:t>1) CIR or 4-band digital product</a:t>
            </a:r>
          </a:p>
          <a:p>
            <a:pPr lvl="1"/>
            <a:r>
              <a:rPr lang="en-US" sz="2400" dirty="0" smtClean="0"/>
              <a:t>2) Increased frequency</a:t>
            </a:r>
          </a:p>
          <a:p>
            <a:pPr lvl="1"/>
            <a:r>
              <a:rPr lang="en-US" sz="2400" dirty="0" smtClean="0"/>
              <a:t>3) Increased footprint</a:t>
            </a:r>
          </a:p>
          <a:p>
            <a:pPr lvl="1"/>
            <a:r>
              <a:rPr lang="en-US" sz="2400" dirty="0" smtClean="0"/>
              <a:t>4) Increased horizontal accuracy</a:t>
            </a:r>
          </a:p>
          <a:p>
            <a:pPr lvl="1"/>
            <a:r>
              <a:rPr lang="en-US" sz="2400" dirty="0" smtClean="0"/>
              <a:t>5) Sampling the products to lower resolutions</a:t>
            </a:r>
          </a:p>
          <a:p>
            <a:pPr lvl="1"/>
            <a:r>
              <a:rPr lang="en-US" sz="2400" dirty="0" smtClean="0"/>
              <a:t>6) Increased resolution</a:t>
            </a:r>
          </a:p>
          <a:p>
            <a:pPr lvl="1"/>
            <a:r>
              <a:rPr lang="en-US" sz="2400" dirty="0" smtClean="0"/>
              <a:t>7) Better elevation data products</a:t>
            </a:r>
          </a:p>
          <a:p>
            <a:pPr lvl="1"/>
            <a:r>
              <a:rPr lang="en-US" sz="2400" dirty="0" smtClean="0"/>
              <a:t>8) Removal of building lean (true </a:t>
            </a:r>
            <a:r>
              <a:rPr lang="en-US" sz="2400" dirty="0" err="1" smtClean="0"/>
              <a:t>ortho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EB42-0F0D-4484-86FC-A333C864D8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Work Sheet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(COST FIGURES ARE FOR ILLUSTRATION PURPOSES ONLY)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EB42-0F0D-4484-86FC-A333C864D8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t="17525" r="24762" b="10095"/>
          <a:stretch>
            <a:fillRect/>
          </a:stretch>
        </p:blipFill>
        <p:spPr bwMode="auto">
          <a:xfrm>
            <a:off x="533400" y="1752600"/>
            <a:ext cx="807720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736052">
            <a:off x="3630613" y="3277069"/>
            <a:ext cx="182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has Endorsed IFTN?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225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for Reinvigorating the American Economy through Investment in the U.S. National Spatial Data Infrastructure (NSDI)</a:t>
            </a:r>
          </a:p>
          <a:p>
            <a:pPr lvl="1"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Autodesk</a:t>
            </a:r>
          </a:p>
          <a:p>
            <a:pPr lvl="1"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</a:p>
          <a:p>
            <a:pPr lvl="1"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  (separate endorsement letter)</a:t>
            </a:r>
          </a:p>
          <a:p>
            <a:pPr lvl="1"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</a:p>
          <a:p>
            <a:pPr lvl="1"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Intergraph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Proposal for National Economic Recovery , An Investment in Geospatial Information Infrastructure, Building a National GIS </a:t>
            </a:r>
          </a:p>
          <a:p>
            <a:pPr lvl="1"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ESRI</a:t>
            </a:r>
          </a:p>
          <a:p>
            <a:pPr lvl="1"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Booz Allen Hamilton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Geospatial Advisory Committee  - with caveats 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Association of State CIOs - pending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Emergency Numbers Association (NENA)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Association of Counties (NACo)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Mid-America GIS Consortium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of American Geographers (AAG)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of State Wetland Managers (ASWM)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Governors Association  (WGA)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of American State Geographers  (AASG)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Consortium for Geographic Information Science (UCGIS)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Urban/Regional Information Systems Association (URISA)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States Geographic Information Council (NSGIC)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States (most of the remaining states are constrained or prohibited from showing support)</a:t>
            </a: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644AE-21C2-4E52-A965-CEBEC82C6D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429" t="25143" r="42857" b="19238"/>
          <a:stretch>
            <a:fillRect/>
          </a:stretch>
        </p:blipFill>
        <p:spPr bwMode="auto">
          <a:xfrm>
            <a:off x="5562601" y="1917701"/>
            <a:ext cx="3429000" cy="463549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31535</TotalTime>
  <Words>599</Words>
  <Application>Microsoft Office PowerPoint</Application>
  <PresentationFormat>On-screen Show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Imagery for the Nation Building a Successful and Effective Program  </vt:lpstr>
      <vt:lpstr>Two Programs </vt:lpstr>
      <vt:lpstr>Leaf-Off  vs. Leaf-On You can’t map what you can’t see</vt:lpstr>
      <vt:lpstr>Requirement for Hi-Res Imagery</vt:lpstr>
      <vt:lpstr>National Agriculture Imagery Program (NAIP)</vt:lpstr>
      <vt:lpstr>Hi-Resolution Imagery Program</vt:lpstr>
      <vt:lpstr>Heart of the Program – Buy-ups</vt:lpstr>
      <vt:lpstr>Cost Work Sheet (COST FIGURES ARE FOR ILLUSTRATION PURPOSES ONLY)</vt:lpstr>
      <vt:lpstr>Who has Endorsed IFTN?</vt:lpstr>
      <vt:lpstr>NSGIC’s Plans </vt:lpstr>
      <vt:lpstr>Thank You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Lucy</dc:creator>
  <cp:lastModifiedBy>Nancy Rader</cp:lastModifiedBy>
  <cp:revision>123</cp:revision>
  <dcterms:created xsi:type="dcterms:W3CDTF">2009-05-25T20:01:16Z</dcterms:created>
  <dcterms:modified xsi:type="dcterms:W3CDTF">2011-03-29T19:25:49Z</dcterms:modified>
</cp:coreProperties>
</file>